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Lst>
  <p:sldSz cy="5143500" cx="9144000"/>
  <p:notesSz cx="6858000" cy="9144000"/>
  <p:embeddedFontLst>
    <p:embeddedFont>
      <p:font typeface="Roboto"/>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font" Target="fonts/Roboto-regular.fntdata"/><Relationship Id="rId63" Type="http://schemas.openxmlformats.org/officeDocument/2006/relationships/slide" Target="slides/slide59.xml"/><Relationship Id="rId22" Type="http://schemas.openxmlformats.org/officeDocument/2006/relationships/slide" Target="slides/slide18.xml"/><Relationship Id="rId66" Type="http://schemas.openxmlformats.org/officeDocument/2006/relationships/font" Target="fonts/Roboto-italic.fntdata"/><Relationship Id="rId21" Type="http://schemas.openxmlformats.org/officeDocument/2006/relationships/slide" Target="slides/slide17.xml"/><Relationship Id="rId65" Type="http://schemas.openxmlformats.org/officeDocument/2006/relationships/font" Target="fonts/Roboto-bold.fntdata"/><Relationship Id="rId24" Type="http://schemas.openxmlformats.org/officeDocument/2006/relationships/slide" Target="slides/slide20.xml"/><Relationship Id="rId23" Type="http://schemas.openxmlformats.org/officeDocument/2006/relationships/slide" Target="slides/slide19.xml"/><Relationship Id="rId67" Type="http://schemas.openxmlformats.org/officeDocument/2006/relationships/font" Target="fonts/Roboto-boldItalic.fntdata"/><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jp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27272"/>
              <a:buChar char="●"/>
              <a:defRPr sz="1100"/>
            </a:lvl1pPr>
            <a:lvl2pPr lvl="1">
              <a:spcBef>
                <a:spcPts val="0"/>
              </a:spcBef>
              <a:buSzPct val="127272"/>
              <a:buChar char="○"/>
              <a:defRPr sz="1100"/>
            </a:lvl2pPr>
            <a:lvl3pPr lvl="2">
              <a:spcBef>
                <a:spcPts val="0"/>
              </a:spcBef>
              <a:buSzPct val="127272"/>
              <a:buChar char="■"/>
              <a:defRPr sz="1100"/>
            </a:lvl3pPr>
            <a:lvl4pPr lvl="3">
              <a:spcBef>
                <a:spcPts val="0"/>
              </a:spcBef>
              <a:buSzPct val="127272"/>
              <a:buChar char="●"/>
              <a:defRPr sz="1100"/>
            </a:lvl4pPr>
            <a:lvl5pPr lvl="4">
              <a:spcBef>
                <a:spcPts val="0"/>
              </a:spcBef>
              <a:buSzPct val="127272"/>
              <a:buChar char="○"/>
              <a:defRPr sz="1100"/>
            </a:lvl5pPr>
            <a:lvl6pPr lvl="5">
              <a:spcBef>
                <a:spcPts val="0"/>
              </a:spcBef>
              <a:buSzPct val="127272"/>
              <a:buChar char="■"/>
              <a:defRPr sz="1100"/>
            </a:lvl6pPr>
            <a:lvl7pPr lvl="6">
              <a:spcBef>
                <a:spcPts val="0"/>
              </a:spcBef>
              <a:buSzPct val="127272"/>
              <a:buChar char="●"/>
              <a:defRPr sz="1100"/>
            </a:lvl7pPr>
            <a:lvl8pPr lvl="7">
              <a:spcBef>
                <a:spcPts val="0"/>
              </a:spcBef>
              <a:buSzPct val="127272"/>
              <a:buChar char="○"/>
              <a:defRPr sz="1100"/>
            </a:lvl8pPr>
            <a:lvl9pPr lvl="8">
              <a:spcBef>
                <a:spcPts val="0"/>
              </a:spcBef>
              <a:buSzPct val="127272"/>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2" name="Shape 1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7" name="Shape 2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 name="Shape 2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4" name="Shape 2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Shape 2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6" name="Shape 2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Shape 32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322" name="Shape 3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Shape 3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4" name="Shape 3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Shape 3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1" name="Shape 34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Shape 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8" name="Shape 3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Shape 37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377" name="Shape 3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Shape 3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9" name="Shape 3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Shape 3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6" name="Shape 3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Shape 4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3" name="Shape 4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2" name="Shape 432"/>
        <p:cNvGrpSpPr/>
        <p:nvPr/>
      </p:nvGrpSpPr>
      <p:grpSpPr>
        <a:xfrm>
          <a:off x="0" y="0"/>
          <a:ext cx="0" cy="0"/>
          <a:chOff x="0" y="0"/>
          <a:chExt cx="0" cy="0"/>
        </a:xfrm>
      </p:grpSpPr>
      <p:sp>
        <p:nvSpPr>
          <p:cNvPr id="433" name="Shape 43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434" name="Shape 4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5" name="Shape 445"/>
        <p:cNvGrpSpPr/>
        <p:nvPr/>
      </p:nvGrpSpPr>
      <p:grpSpPr>
        <a:xfrm>
          <a:off x="0" y="0"/>
          <a:ext cx="0" cy="0"/>
          <a:chOff x="0" y="0"/>
          <a:chExt cx="0" cy="0"/>
        </a:xfrm>
      </p:grpSpPr>
      <p:sp>
        <p:nvSpPr>
          <p:cNvPr id="446" name="Shape 4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7" name="Shape 4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2" name="Shape 452"/>
        <p:cNvGrpSpPr/>
        <p:nvPr/>
      </p:nvGrpSpPr>
      <p:grpSpPr>
        <a:xfrm>
          <a:off x="0" y="0"/>
          <a:ext cx="0" cy="0"/>
          <a:chOff x="0" y="0"/>
          <a:chExt cx="0" cy="0"/>
        </a:xfrm>
      </p:grpSpPr>
      <p:sp>
        <p:nvSpPr>
          <p:cNvPr id="453" name="Shape 4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4" name="Shape 4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8" name="Shape 478"/>
        <p:cNvGrpSpPr/>
        <p:nvPr/>
      </p:nvGrpSpPr>
      <p:grpSpPr>
        <a:xfrm>
          <a:off x="0" y="0"/>
          <a:ext cx="0" cy="0"/>
          <a:chOff x="0" y="0"/>
          <a:chExt cx="0" cy="0"/>
        </a:xfrm>
      </p:grpSpPr>
      <p:sp>
        <p:nvSpPr>
          <p:cNvPr id="479" name="Shape 47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480" name="Shape 4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6" name="Shape 486"/>
        <p:cNvGrpSpPr/>
        <p:nvPr/>
      </p:nvGrpSpPr>
      <p:grpSpPr>
        <a:xfrm>
          <a:off x="0" y="0"/>
          <a:ext cx="0" cy="0"/>
          <a:chOff x="0" y="0"/>
          <a:chExt cx="0" cy="0"/>
        </a:xfrm>
      </p:grpSpPr>
      <p:sp>
        <p:nvSpPr>
          <p:cNvPr id="487" name="Shape 4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8" name="Shape 4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3" name="Shape 493"/>
        <p:cNvGrpSpPr/>
        <p:nvPr/>
      </p:nvGrpSpPr>
      <p:grpSpPr>
        <a:xfrm>
          <a:off x="0" y="0"/>
          <a:ext cx="0" cy="0"/>
          <a:chOff x="0" y="0"/>
          <a:chExt cx="0" cy="0"/>
        </a:xfrm>
      </p:grpSpPr>
      <p:sp>
        <p:nvSpPr>
          <p:cNvPr id="494" name="Shape 4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5" name="Shape 49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3" name="Shape 523"/>
        <p:cNvGrpSpPr/>
        <p:nvPr/>
      </p:nvGrpSpPr>
      <p:grpSpPr>
        <a:xfrm>
          <a:off x="0" y="0"/>
          <a:ext cx="0" cy="0"/>
          <a:chOff x="0" y="0"/>
          <a:chExt cx="0" cy="0"/>
        </a:xfrm>
      </p:grpSpPr>
      <p:sp>
        <p:nvSpPr>
          <p:cNvPr id="524" name="Shape 52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525" name="Shape 5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5" name="Shape 535"/>
        <p:cNvGrpSpPr/>
        <p:nvPr/>
      </p:nvGrpSpPr>
      <p:grpSpPr>
        <a:xfrm>
          <a:off x="0" y="0"/>
          <a:ext cx="0" cy="0"/>
          <a:chOff x="0" y="0"/>
          <a:chExt cx="0" cy="0"/>
        </a:xfrm>
      </p:grpSpPr>
      <p:sp>
        <p:nvSpPr>
          <p:cNvPr id="536" name="Shape 5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37" name="Shape 53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2" name="Shape 542"/>
        <p:cNvGrpSpPr/>
        <p:nvPr/>
      </p:nvGrpSpPr>
      <p:grpSpPr>
        <a:xfrm>
          <a:off x="0" y="0"/>
          <a:ext cx="0" cy="0"/>
          <a:chOff x="0" y="0"/>
          <a:chExt cx="0" cy="0"/>
        </a:xfrm>
      </p:grpSpPr>
      <p:sp>
        <p:nvSpPr>
          <p:cNvPr id="543" name="Shape 5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4" name="Shape 5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9" name="Shape 549"/>
        <p:cNvGrpSpPr/>
        <p:nvPr/>
      </p:nvGrpSpPr>
      <p:grpSpPr>
        <a:xfrm>
          <a:off x="0" y="0"/>
          <a:ext cx="0" cy="0"/>
          <a:chOff x="0" y="0"/>
          <a:chExt cx="0" cy="0"/>
        </a:xfrm>
      </p:grpSpPr>
      <p:sp>
        <p:nvSpPr>
          <p:cNvPr id="550" name="Shape 5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1" name="Shape 5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9" name="Shape 579"/>
        <p:cNvGrpSpPr/>
        <p:nvPr/>
      </p:nvGrpSpPr>
      <p:grpSpPr>
        <a:xfrm>
          <a:off x="0" y="0"/>
          <a:ext cx="0" cy="0"/>
          <a:chOff x="0" y="0"/>
          <a:chExt cx="0" cy="0"/>
        </a:xfrm>
      </p:grpSpPr>
      <p:sp>
        <p:nvSpPr>
          <p:cNvPr id="580" name="Shape 58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581" name="Shape 5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5" name="Shape 595"/>
        <p:cNvGrpSpPr/>
        <p:nvPr/>
      </p:nvGrpSpPr>
      <p:grpSpPr>
        <a:xfrm>
          <a:off x="0" y="0"/>
          <a:ext cx="0" cy="0"/>
          <a:chOff x="0" y="0"/>
          <a:chExt cx="0" cy="0"/>
        </a:xfrm>
      </p:grpSpPr>
      <p:sp>
        <p:nvSpPr>
          <p:cNvPr id="596" name="Shape 5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7" name="Shape 5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2" name="Shape 602"/>
        <p:cNvGrpSpPr/>
        <p:nvPr/>
      </p:nvGrpSpPr>
      <p:grpSpPr>
        <a:xfrm>
          <a:off x="0" y="0"/>
          <a:ext cx="0" cy="0"/>
          <a:chOff x="0" y="0"/>
          <a:chExt cx="0" cy="0"/>
        </a:xfrm>
      </p:grpSpPr>
      <p:sp>
        <p:nvSpPr>
          <p:cNvPr id="603" name="Shape 6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4" name="Shape 6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3" name="Shape 623"/>
        <p:cNvGrpSpPr/>
        <p:nvPr/>
      </p:nvGrpSpPr>
      <p:grpSpPr>
        <a:xfrm>
          <a:off x="0" y="0"/>
          <a:ext cx="0" cy="0"/>
          <a:chOff x="0" y="0"/>
          <a:chExt cx="0" cy="0"/>
        </a:xfrm>
      </p:grpSpPr>
      <p:sp>
        <p:nvSpPr>
          <p:cNvPr id="624" name="Shape 62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625" name="Shape 6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Shape 9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00" name="Shape 1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0" name="Shape 630"/>
        <p:cNvGrpSpPr/>
        <p:nvPr/>
      </p:nvGrpSpPr>
      <p:grpSpPr>
        <a:xfrm>
          <a:off x="0" y="0"/>
          <a:ext cx="0" cy="0"/>
          <a:chOff x="0" y="0"/>
          <a:chExt cx="0" cy="0"/>
        </a:xfrm>
      </p:grpSpPr>
      <p:sp>
        <p:nvSpPr>
          <p:cNvPr id="631" name="Shape 6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2" name="Shape 6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7" name="Shape 637"/>
        <p:cNvGrpSpPr/>
        <p:nvPr/>
      </p:nvGrpSpPr>
      <p:grpSpPr>
        <a:xfrm>
          <a:off x="0" y="0"/>
          <a:ext cx="0" cy="0"/>
          <a:chOff x="0" y="0"/>
          <a:chExt cx="0" cy="0"/>
        </a:xfrm>
      </p:grpSpPr>
      <p:sp>
        <p:nvSpPr>
          <p:cNvPr id="638" name="Shape 6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9" name="Shape 6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4" name="Shape 644"/>
        <p:cNvGrpSpPr/>
        <p:nvPr/>
      </p:nvGrpSpPr>
      <p:grpSpPr>
        <a:xfrm>
          <a:off x="0" y="0"/>
          <a:ext cx="0" cy="0"/>
          <a:chOff x="0" y="0"/>
          <a:chExt cx="0" cy="0"/>
        </a:xfrm>
      </p:grpSpPr>
      <p:sp>
        <p:nvSpPr>
          <p:cNvPr id="645" name="Shape 6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6" name="Shape 6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1" name="Shape 651"/>
        <p:cNvGrpSpPr/>
        <p:nvPr/>
      </p:nvGrpSpPr>
      <p:grpSpPr>
        <a:xfrm>
          <a:off x="0" y="0"/>
          <a:ext cx="0" cy="0"/>
          <a:chOff x="0" y="0"/>
          <a:chExt cx="0" cy="0"/>
        </a:xfrm>
      </p:grpSpPr>
      <p:sp>
        <p:nvSpPr>
          <p:cNvPr id="652" name="Shape 6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3" name="Shape 65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8" name="Shape 658"/>
        <p:cNvGrpSpPr/>
        <p:nvPr/>
      </p:nvGrpSpPr>
      <p:grpSpPr>
        <a:xfrm>
          <a:off x="0" y="0"/>
          <a:ext cx="0" cy="0"/>
          <a:chOff x="0" y="0"/>
          <a:chExt cx="0" cy="0"/>
        </a:xfrm>
      </p:grpSpPr>
      <p:sp>
        <p:nvSpPr>
          <p:cNvPr id="659" name="Shape 6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0" name="Shape 6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5" name="Shape 665"/>
        <p:cNvGrpSpPr/>
        <p:nvPr/>
      </p:nvGrpSpPr>
      <p:grpSpPr>
        <a:xfrm>
          <a:off x="0" y="0"/>
          <a:ext cx="0" cy="0"/>
          <a:chOff x="0" y="0"/>
          <a:chExt cx="0" cy="0"/>
        </a:xfrm>
      </p:grpSpPr>
      <p:sp>
        <p:nvSpPr>
          <p:cNvPr id="666" name="Shape 6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7" name="Shape 6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2" name="Shape 672"/>
        <p:cNvGrpSpPr/>
        <p:nvPr/>
      </p:nvGrpSpPr>
      <p:grpSpPr>
        <a:xfrm>
          <a:off x="0" y="0"/>
          <a:ext cx="0" cy="0"/>
          <a:chOff x="0" y="0"/>
          <a:chExt cx="0" cy="0"/>
        </a:xfrm>
      </p:grpSpPr>
      <p:sp>
        <p:nvSpPr>
          <p:cNvPr id="673" name="Shape 6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74" name="Shape 6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9" name="Shape 679"/>
        <p:cNvGrpSpPr/>
        <p:nvPr/>
      </p:nvGrpSpPr>
      <p:grpSpPr>
        <a:xfrm>
          <a:off x="0" y="0"/>
          <a:ext cx="0" cy="0"/>
          <a:chOff x="0" y="0"/>
          <a:chExt cx="0" cy="0"/>
        </a:xfrm>
      </p:grpSpPr>
      <p:sp>
        <p:nvSpPr>
          <p:cNvPr id="680" name="Shape 6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1" name="Shape 6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6" name="Shape 686"/>
        <p:cNvGrpSpPr/>
        <p:nvPr/>
      </p:nvGrpSpPr>
      <p:grpSpPr>
        <a:xfrm>
          <a:off x="0" y="0"/>
          <a:ext cx="0" cy="0"/>
          <a:chOff x="0" y="0"/>
          <a:chExt cx="0" cy="0"/>
        </a:xfrm>
      </p:grpSpPr>
      <p:sp>
        <p:nvSpPr>
          <p:cNvPr id="687" name="Shape 6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8" name="Shape 6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3" name="Shape 693"/>
        <p:cNvGrpSpPr/>
        <p:nvPr/>
      </p:nvGrpSpPr>
      <p:grpSpPr>
        <a:xfrm>
          <a:off x="0" y="0"/>
          <a:ext cx="0" cy="0"/>
          <a:chOff x="0" y="0"/>
          <a:chExt cx="0" cy="0"/>
        </a:xfrm>
      </p:grpSpPr>
      <p:sp>
        <p:nvSpPr>
          <p:cNvPr id="694" name="Shape 6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5" name="Shape 69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rIns="91425" wrap="square" tIns="91425">
            <a:noAutofit/>
          </a:bodyPr>
          <a:lstStyle/>
          <a:p>
            <a:pPr lvl="0">
              <a:spcBef>
                <a:spcPts val="0"/>
              </a:spcBef>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rIns="91425" wrap="square" tIns="91425">
            <a:noAutofit/>
          </a:bodyPr>
          <a:lstStyle/>
          <a:p>
            <a:pPr lvl="0">
              <a:spcBef>
                <a:spcPts val="0"/>
              </a:spcBef>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rIns="91425" wrap="square"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rIns="91425" wrap="square" tIns="91425"/>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rIns="91425" wrap="square" tIns="91425"/>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rIns="91425" wrap="square"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rIns="91425" wrap="square" tIns="91425"/>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rIns="91425" wrap="square" tIns="91425">
            <a:noAutofit/>
          </a:bodyPr>
          <a:lstStyle/>
          <a:p>
            <a:pPr lvl="0">
              <a:spcBef>
                <a:spcPts val="0"/>
              </a:spcBef>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lvl="0">
              <a:spcBef>
                <a:spcPts val="0"/>
              </a:spcBef>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rIns="91425" wrap="square" tIns="91425"/>
          <a:lstStyle>
            <a:lvl1pPr lvl="0">
              <a:spcBef>
                <a:spcPts val="0"/>
              </a:spcBef>
              <a:buSzPct val="133333"/>
              <a:defRPr b="1" sz="2400"/>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471900" y="1919075"/>
            <a:ext cx="3975000" cy="2710200"/>
          </a:xfrm>
          <a:prstGeom prst="rect">
            <a:avLst/>
          </a:prstGeom>
        </p:spPr>
        <p:txBody>
          <a:bodyPr anchorCtr="0" anchor="t" bIns="91425" lIns="91425" rIns="91425" wrap="square" tIns="91425"/>
          <a:lstStyle>
            <a:lvl1pPr lvl="0">
              <a:lnSpc>
                <a:spcPct val="100000"/>
              </a:lnSpc>
              <a:spcBef>
                <a:spcPts val="0"/>
              </a:spcBef>
              <a:spcAft>
                <a:spcPts val="0"/>
              </a:spcAft>
              <a:buSzPct val="150000"/>
              <a:defRPr b="1" sz="1200">
                <a:latin typeface="Courier New"/>
                <a:ea typeface="Courier New"/>
                <a:cs typeface="Courier New"/>
                <a:sym typeface="Courier New"/>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rIns="91425" wrap="square" tIns="91425">
            <a:noAutofit/>
          </a:bodyPr>
          <a:lstStyle/>
          <a:p>
            <a:pPr lvl="0">
              <a:spcBef>
                <a:spcPts val="0"/>
              </a:spcBef>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lvl="0">
              <a:spcBef>
                <a:spcPts val="0"/>
              </a:spcBef>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471900" y="1919075"/>
            <a:ext cx="3999900" cy="27102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2" type="body"/>
          </p:nvPr>
        </p:nvSpPr>
        <p:spPr>
          <a:xfrm>
            <a:off x="4694250" y="1919075"/>
            <a:ext cx="3999900" cy="27102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rIns="91425" wrap="square" tIns="91425">
            <a:noAutofit/>
          </a:bodyPr>
          <a:lstStyle/>
          <a:p>
            <a:pPr lvl="0">
              <a:spcBef>
                <a:spcPts val="0"/>
              </a:spcBef>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lvl="0">
              <a:spcBef>
                <a:spcPts val="0"/>
              </a:spcBef>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rIns="91425" wrap="square"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rIns="91425" wrap="square" tIns="91425">
            <a:noAutofit/>
          </a:bodyPr>
          <a:lstStyle/>
          <a:p>
            <a:pPr lvl="0">
              <a:spcBef>
                <a:spcPts val="0"/>
              </a:spcBef>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lvl="0">
              <a:spcBef>
                <a:spcPts val="0"/>
              </a:spcBef>
              <a:buNone/>
            </a:pPr>
            <a:r>
              <a:t/>
            </a:r>
            <a:endParaRPr/>
          </a:p>
        </p:txBody>
      </p:sp>
      <p:sp>
        <p:nvSpPr>
          <p:cNvPr id="39" name="Shape 39"/>
          <p:cNvSpPr txBox="1"/>
          <p:nvPr>
            <p:ph type="title"/>
          </p:nvPr>
        </p:nvSpPr>
        <p:spPr>
          <a:xfrm>
            <a:off x="226078" y="357800"/>
            <a:ext cx="2808000" cy="953400"/>
          </a:xfrm>
          <a:prstGeom prst="rect">
            <a:avLst/>
          </a:prstGeom>
        </p:spPr>
        <p:txBody>
          <a:bodyPr anchorCtr="0" anchor="b"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0" name="Shape 40"/>
          <p:cNvSpPr txBox="1"/>
          <p:nvPr>
            <p:ph idx="1" type="body"/>
          </p:nvPr>
        </p:nvSpPr>
        <p:spPr>
          <a:xfrm>
            <a:off x="185275" y="1237200"/>
            <a:ext cx="2909100" cy="3163500"/>
          </a:xfrm>
          <a:prstGeom prst="rect">
            <a:avLst/>
          </a:prstGeom>
        </p:spPr>
        <p:txBody>
          <a:bodyPr anchorCtr="0" anchor="t" bIns="91425" lIns="91425" rIns="91425" wrap="square" tIns="91425"/>
          <a:lstStyle>
            <a:lvl1pPr lvl="0" algn="just">
              <a:lnSpc>
                <a:spcPct val="100000"/>
              </a:lnSpc>
              <a:spcBef>
                <a:spcPts val="0"/>
              </a:spcBef>
              <a:spcAft>
                <a:spcPts val="0"/>
              </a:spcAft>
              <a:buClr>
                <a:schemeClr val="lt1"/>
              </a:buClr>
              <a:buSzPct val="100000"/>
              <a:buAutoNum type="arabicPeriod"/>
              <a:defRPr b="1" sz="1200">
                <a:solidFill>
                  <a:schemeClr val="lt1"/>
                </a:solidFill>
                <a:latin typeface="Times New Roman"/>
                <a:ea typeface="Times New Roman"/>
                <a:cs typeface="Times New Roman"/>
                <a:sym typeface="Times New Roman"/>
              </a:defRPr>
            </a:lvl1pPr>
            <a:lvl2pPr lvl="1">
              <a:spcBef>
                <a:spcPts val="0"/>
              </a:spcBef>
              <a:buClr>
                <a:schemeClr val="lt1"/>
              </a:buClr>
              <a:buSzPct val="100000"/>
              <a:buAutoNum type="alphaLcPeriod"/>
              <a:defRPr sz="1200">
                <a:solidFill>
                  <a:schemeClr val="lt1"/>
                </a:solidFill>
              </a:defRPr>
            </a:lvl2pPr>
            <a:lvl3pPr lvl="2">
              <a:spcBef>
                <a:spcPts val="0"/>
              </a:spcBef>
              <a:buClr>
                <a:schemeClr val="lt1"/>
              </a:buClr>
              <a:buSzPct val="100000"/>
              <a:buAutoNum type="romanLcPeriod"/>
              <a:defRPr sz="1200">
                <a:solidFill>
                  <a:schemeClr val="lt1"/>
                </a:solidFill>
              </a:defRPr>
            </a:lvl3pPr>
            <a:lvl4pPr lvl="3">
              <a:spcBef>
                <a:spcPts val="0"/>
              </a:spcBef>
              <a:buClr>
                <a:schemeClr val="lt1"/>
              </a:buClr>
              <a:buSzPct val="100000"/>
              <a:buAutoNum type="arabicPeriod"/>
              <a:defRPr sz="1200">
                <a:solidFill>
                  <a:schemeClr val="lt1"/>
                </a:solidFill>
              </a:defRPr>
            </a:lvl4pPr>
            <a:lvl5pPr lvl="4">
              <a:spcBef>
                <a:spcPts val="0"/>
              </a:spcBef>
              <a:buClr>
                <a:schemeClr val="lt1"/>
              </a:buClr>
              <a:buSzPct val="100000"/>
              <a:buAutoNum type="alphaLcPeriod"/>
              <a:defRPr sz="1200">
                <a:solidFill>
                  <a:schemeClr val="lt1"/>
                </a:solidFill>
              </a:defRPr>
            </a:lvl5pPr>
            <a:lvl6pPr lvl="5">
              <a:spcBef>
                <a:spcPts val="0"/>
              </a:spcBef>
              <a:buClr>
                <a:schemeClr val="lt1"/>
              </a:buClr>
              <a:buSzPct val="100000"/>
              <a:buAutoNum type="romanLcPeriod"/>
              <a:defRPr sz="1200">
                <a:solidFill>
                  <a:schemeClr val="lt1"/>
                </a:solidFill>
              </a:defRPr>
            </a:lvl6pPr>
            <a:lvl7pPr lvl="6">
              <a:spcBef>
                <a:spcPts val="0"/>
              </a:spcBef>
              <a:buClr>
                <a:schemeClr val="lt1"/>
              </a:buClr>
              <a:buSzPct val="100000"/>
              <a:buAutoNum type="arabicPeriod"/>
              <a:defRPr sz="1200">
                <a:solidFill>
                  <a:schemeClr val="lt1"/>
                </a:solidFill>
              </a:defRPr>
            </a:lvl7pPr>
            <a:lvl8pPr lvl="7">
              <a:spcBef>
                <a:spcPts val="0"/>
              </a:spcBef>
              <a:buClr>
                <a:schemeClr val="lt1"/>
              </a:buClr>
              <a:buSzPct val="100000"/>
              <a:buAutoNum type="alphaLcPeriod"/>
              <a:defRPr sz="1200">
                <a:solidFill>
                  <a:schemeClr val="lt1"/>
                </a:solidFill>
              </a:defRPr>
            </a:lvl8pPr>
            <a:lvl9pPr lvl="8">
              <a:spcBef>
                <a:spcPts val="0"/>
              </a:spcBef>
              <a:buClr>
                <a:schemeClr val="lt1"/>
              </a:buClr>
              <a:buSzPct val="100000"/>
              <a:buAutoNum type="romanLcPeriod"/>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rIns="91425" wrap="square" tIns="91425"/>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rIns="91425" wrap="square" tIns="91425">
            <a:noAutofit/>
          </a:bodyPr>
          <a:lstStyle/>
          <a:p>
            <a:pPr lvl="0">
              <a:spcBef>
                <a:spcPts val="0"/>
              </a:spcBef>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lvl="0">
              <a:spcBef>
                <a:spcPts val="0"/>
              </a:spcBef>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rIns="91425" wrap="square" tIns="91425"/>
          <a:lstStyle>
            <a:lvl1pPr lvl="0" algn="ctr">
              <a:spcBef>
                <a:spcPts val="0"/>
              </a:spcBef>
              <a:buClr>
                <a:schemeClr val="dk2"/>
              </a:buClr>
              <a:buSzPct val="100000"/>
              <a:defRPr sz="4200">
                <a:solidFill>
                  <a:schemeClr val="dk2"/>
                </a:solidFill>
              </a:defRPr>
            </a:lvl1pPr>
            <a:lvl2pPr lvl="1" algn="ctr">
              <a:spcBef>
                <a:spcPts val="0"/>
              </a:spcBef>
              <a:buClr>
                <a:schemeClr val="dk2"/>
              </a:buClr>
              <a:buSzPct val="100000"/>
              <a:defRPr sz="4200">
                <a:solidFill>
                  <a:schemeClr val="dk2"/>
                </a:solidFill>
              </a:defRPr>
            </a:lvl2pPr>
            <a:lvl3pPr lvl="2" algn="ctr">
              <a:spcBef>
                <a:spcPts val="0"/>
              </a:spcBef>
              <a:buClr>
                <a:schemeClr val="dk2"/>
              </a:buClr>
              <a:buSzPct val="100000"/>
              <a:defRPr sz="4200">
                <a:solidFill>
                  <a:schemeClr val="dk2"/>
                </a:solidFill>
              </a:defRPr>
            </a:lvl3pPr>
            <a:lvl4pPr lvl="3" algn="ctr">
              <a:spcBef>
                <a:spcPts val="0"/>
              </a:spcBef>
              <a:buClr>
                <a:schemeClr val="dk2"/>
              </a:buClr>
              <a:buSzPct val="100000"/>
              <a:defRPr sz="4200">
                <a:solidFill>
                  <a:schemeClr val="dk2"/>
                </a:solidFill>
              </a:defRPr>
            </a:lvl4pPr>
            <a:lvl5pPr lvl="4" algn="ctr">
              <a:spcBef>
                <a:spcPts val="0"/>
              </a:spcBef>
              <a:buClr>
                <a:schemeClr val="dk2"/>
              </a:buClr>
              <a:buSzPct val="100000"/>
              <a:defRPr sz="4200">
                <a:solidFill>
                  <a:schemeClr val="dk2"/>
                </a:solidFill>
              </a:defRPr>
            </a:lvl5pPr>
            <a:lvl6pPr lvl="5" algn="ctr">
              <a:spcBef>
                <a:spcPts val="0"/>
              </a:spcBef>
              <a:buClr>
                <a:schemeClr val="dk2"/>
              </a:buClr>
              <a:buSzPct val="100000"/>
              <a:defRPr sz="4200">
                <a:solidFill>
                  <a:schemeClr val="dk2"/>
                </a:solidFill>
              </a:defRPr>
            </a:lvl6pPr>
            <a:lvl7pPr lvl="6" algn="ctr">
              <a:spcBef>
                <a:spcPts val="0"/>
              </a:spcBef>
              <a:buClr>
                <a:schemeClr val="dk2"/>
              </a:buClr>
              <a:buSzPct val="100000"/>
              <a:defRPr sz="4200">
                <a:solidFill>
                  <a:schemeClr val="dk2"/>
                </a:solidFill>
              </a:defRPr>
            </a:lvl7pPr>
            <a:lvl8pPr lvl="7" algn="ctr">
              <a:spcBef>
                <a:spcPts val="0"/>
              </a:spcBef>
              <a:buClr>
                <a:schemeClr val="dk2"/>
              </a:buClr>
              <a:buSzPct val="100000"/>
              <a:defRPr sz="4200">
                <a:solidFill>
                  <a:schemeClr val="dk2"/>
                </a:solidFill>
              </a:defRPr>
            </a:lvl8pPr>
            <a:lvl9pPr lvl="8" algn="ctr">
              <a:spcBef>
                <a:spcPts val="0"/>
              </a:spcBef>
              <a:buClr>
                <a:schemeClr val="dk2"/>
              </a:buClr>
              <a:buSzPct val="100000"/>
              <a:defRPr sz="4200">
                <a:solidFill>
                  <a:schemeClr val="dk2"/>
                </a:solidFill>
              </a:defRPr>
            </a:lvl9pPr>
          </a:lstStyle>
          <a:p/>
        </p:txBody>
      </p:sp>
      <p:sp>
        <p:nvSpPr>
          <p:cNvPr id="49" name="Shape 49"/>
          <p:cNvSpPr txBox="1"/>
          <p:nvPr>
            <p:ph idx="1" type="subTitle"/>
          </p:nvPr>
        </p:nvSpPr>
        <p:spPr>
          <a:xfrm>
            <a:off x="265500" y="2779467"/>
            <a:ext cx="4045200" cy="1235100"/>
          </a:xfrm>
          <a:prstGeom prst="rect">
            <a:avLst/>
          </a:prstGeom>
        </p:spPr>
        <p:txBody>
          <a:bodyPr anchorCtr="0" anchor="t" bIns="91425" lIns="91425" rIns="91425" wrap="square"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rIns="91425" wrap="square"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rIns="91425" wrap="square" tIns="91425">
            <a:noAutofit/>
          </a:bodyPr>
          <a:lstStyle/>
          <a:p>
            <a:pPr lvl="0">
              <a:spcBef>
                <a:spcPts val="0"/>
              </a:spcBef>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lvl="0">
              <a:spcBef>
                <a:spcPts val="0"/>
              </a:spcBef>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rIns="91425" wrap="square" tIns="91425"/>
          <a:lstStyle>
            <a:lvl1pPr lvl="0">
              <a:lnSpc>
                <a:spcPct val="100000"/>
              </a:lnSpc>
              <a:spcBef>
                <a:spcPts val="0"/>
              </a:spcBef>
              <a:spcAft>
                <a:spcPts val="0"/>
              </a:spcAft>
              <a:buClr>
                <a:schemeClr val="lt1"/>
              </a:buClr>
              <a:buSzPct val="1000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rIns="91425" wrap="square" tIns="91425"/>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lt2"/>
              </a:buClr>
              <a:buSzPct val="100000"/>
              <a:buFont typeface="Roboto"/>
              <a:buChar char="●"/>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buChar char="■"/>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 Id="rId3"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3.jpg"/><Relationship Id="rId5"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 Id="rId3" Type="http://schemas.openxmlformats.org/officeDocument/2006/relationships/image" Target="../media/image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 Id="rId3" Type="http://schemas.openxmlformats.org/officeDocument/2006/relationships/image" Target="../media/image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Shape 67"/>
          <p:cNvSpPr txBox="1"/>
          <p:nvPr>
            <p:ph type="ctrTitle"/>
          </p:nvPr>
        </p:nvSpPr>
        <p:spPr>
          <a:xfrm>
            <a:off x="356350" y="1987725"/>
            <a:ext cx="8222100" cy="765000"/>
          </a:xfrm>
          <a:prstGeom prst="rect">
            <a:avLst/>
          </a:prstGeom>
        </p:spPr>
        <p:txBody>
          <a:bodyPr anchorCtr="0" anchor="b" bIns="91425" lIns="91425" rIns="91425" wrap="square" tIns="91425">
            <a:noAutofit/>
          </a:bodyPr>
          <a:lstStyle/>
          <a:p>
            <a:pPr lvl="0">
              <a:spcBef>
                <a:spcPts val="0"/>
              </a:spcBef>
              <a:buNone/>
            </a:pPr>
            <a:r>
              <a:rPr lang="en" sz="2400"/>
              <a:t>Software Engineering </a:t>
            </a:r>
          </a:p>
          <a:p>
            <a:pPr lvl="0">
              <a:spcBef>
                <a:spcPts val="0"/>
              </a:spcBef>
              <a:buNone/>
            </a:pPr>
            <a:r>
              <a:rPr lang="en" sz="2400"/>
              <a:t>Final Project: SIAS System</a:t>
            </a:r>
          </a:p>
        </p:txBody>
      </p:sp>
      <p:sp>
        <p:nvSpPr>
          <p:cNvPr id="68" name="Shape 68"/>
          <p:cNvSpPr txBox="1"/>
          <p:nvPr>
            <p:ph idx="1" type="subTitle"/>
          </p:nvPr>
        </p:nvSpPr>
        <p:spPr>
          <a:xfrm>
            <a:off x="390525" y="2789130"/>
            <a:ext cx="8222100" cy="432900"/>
          </a:xfrm>
          <a:prstGeom prst="rect">
            <a:avLst/>
          </a:prstGeom>
        </p:spPr>
        <p:txBody>
          <a:bodyPr anchorCtr="0" anchor="t" bIns="91425" lIns="91425" rIns="91425" wrap="square" tIns="91425">
            <a:noAutofit/>
          </a:bodyPr>
          <a:lstStyle/>
          <a:p>
            <a:pPr lvl="0">
              <a:spcBef>
                <a:spcPts val="0"/>
              </a:spcBef>
              <a:buNone/>
            </a:pPr>
            <a:r>
              <a:rPr lang="en"/>
              <a:t>Malique S. Dowridge</a:t>
            </a:r>
          </a:p>
          <a:p>
            <a:pPr lvl="0">
              <a:spcBef>
                <a:spcPts val="0"/>
              </a:spcBef>
              <a:buNone/>
            </a:pPr>
            <a:r>
              <a:rPr lang="en"/>
              <a:t>Johnathan</a:t>
            </a:r>
            <a:r>
              <a:rPr lang="en"/>
              <a:t> David</a:t>
            </a:r>
          </a:p>
          <a:p>
            <a:pPr lvl="0">
              <a:spcBef>
                <a:spcPts val="0"/>
              </a:spcBef>
              <a:buNone/>
            </a:pPr>
            <a:r>
              <a:rPr lang="en"/>
              <a:t>Ahmed R. Ansari</a:t>
            </a:r>
          </a:p>
          <a:p>
            <a:pPr lvl="0">
              <a:spcBef>
                <a:spcPts val="0"/>
              </a:spcBef>
              <a:buNone/>
            </a:pPr>
            <a:r>
              <a:t/>
            </a:r>
            <a:endParaRPr/>
          </a:p>
        </p:txBody>
      </p:sp>
      <p:pic>
        <p:nvPicPr>
          <p:cNvPr descr="Portrait-oriented black smaptphone" id="69" name="Shape 69"/>
          <p:cNvPicPr preferRelativeResize="0"/>
          <p:nvPr/>
        </p:nvPicPr>
        <p:blipFill>
          <a:blip r:embed="rId3">
            <a:alphaModFix/>
          </a:blip>
          <a:stretch>
            <a:fillRect/>
          </a:stretch>
        </p:blipFill>
        <p:spPr>
          <a:xfrm>
            <a:off x="6171951" y="926100"/>
            <a:ext cx="1675825" cy="3291298"/>
          </a:xfrm>
          <a:prstGeom prst="rect">
            <a:avLst/>
          </a:prstGeom>
          <a:noFill/>
          <a:ln>
            <a:noFill/>
          </a:ln>
        </p:spPr>
      </p:pic>
      <p:pic>
        <p:nvPicPr>
          <p:cNvPr id="70" name="Shape 70"/>
          <p:cNvPicPr preferRelativeResize="0"/>
          <p:nvPr/>
        </p:nvPicPr>
        <p:blipFill>
          <a:blip r:embed="rId4">
            <a:alphaModFix/>
          </a:blip>
          <a:stretch>
            <a:fillRect/>
          </a:stretch>
        </p:blipFill>
        <p:spPr>
          <a:xfrm>
            <a:off x="6251987" y="1172250"/>
            <a:ext cx="1515750" cy="2694400"/>
          </a:xfrm>
          <a:prstGeom prst="rect">
            <a:avLst/>
          </a:prstGeom>
          <a:noFill/>
          <a:ln>
            <a:noFill/>
          </a:ln>
        </p:spPr>
      </p:pic>
      <p:pic>
        <p:nvPicPr>
          <p:cNvPr descr="Related image" id="71" name="Shape 71"/>
          <p:cNvPicPr preferRelativeResize="0"/>
          <p:nvPr/>
        </p:nvPicPr>
        <p:blipFill>
          <a:blip r:embed="rId5">
            <a:alphaModFix/>
          </a:blip>
          <a:stretch>
            <a:fillRect/>
          </a:stretch>
        </p:blipFill>
        <p:spPr>
          <a:xfrm>
            <a:off x="6456637" y="1877775"/>
            <a:ext cx="1106449" cy="1283351"/>
          </a:xfrm>
          <a:prstGeom prst="rect">
            <a:avLst/>
          </a:prstGeom>
          <a:noFill/>
          <a:ln>
            <a:noFill/>
          </a:ln>
        </p:spPr>
      </p:pic>
      <p:sp>
        <p:nvSpPr>
          <p:cNvPr id="72" name="Shape 7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GenerateStatistics</a:t>
            </a:r>
            <a:r>
              <a:rPr b="1" lang="en">
                <a:solidFill>
                  <a:srgbClr val="FFFFFF"/>
                </a:solidFill>
                <a:latin typeface="Times New Roman"/>
                <a:ea typeface="Times New Roman"/>
                <a:cs typeface="Times New Roman"/>
                <a:sym typeface="Times New Roman"/>
              </a:rPr>
              <a:t> - Use Case Narrative</a:t>
            </a:r>
          </a:p>
        </p:txBody>
      </p:sp>
      <p:sp>
        <p:nvSpPr>
          <p:cNvPr id="141" name="Shape 141"/>
          <p:cNvSpPr txBox="1"/>
          <p:nvPr/>
        </p:nvSpPr>
        <p:spPr>
          <a:xfrm>
            <a:off x="1830625" y="1154375"/>
            <a:ext cx="3934500" cy="4590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142" name="Shape 142"/>
          <p:cNvSpPr txBox="1"/>
          <p:nvPr/>
        </p:nvSpPr>
        <p:spPr>
          <a:xfrm>
            <a:off x="302250" y="780650"/>
            <a:ext cx="8418600" cy="3037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Author:</a:t>
            </a:r>
            <a:r>
              <a:rPr lang="en" sz="1200">
                <a:latin typeface="Times New Roman"/>
                <a:ea typeface="Times New Roman"/>
                <a:cs typeface="Times New Roman"/>
                <a:sym typeface="Times New Roman"/>
              </a:rPr>
              <a:t> Malique Dowridge</a:t>
            </a:r>
            <a:r>
              <a:rPr b="1"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Jonathan David, Ahmed Ansari</a:t>
            </a:r>
          </a:p>
          <a:p>
            <a:pPr lvl="0" rtl="0">
              <a:lnSpc>
                <a:spcPct val="150000"/>
              </a:lnSpc>
              <a:spcBef>
                <a:spcPts val="500"/>
              </a:spcBef>
              <a:buNone/>
            </a:pPr>
            <a:r>
              <a:rPr b="1" lang="en" sz="1200">
                <a:latin typeface="Times New Roman"/>
                <a:ea typeface="Times New Roman"/>
                <a:cs typeface="Times New Roman"/>
                <a:sym typeface="Times New Roman"/>
              </a:rPr>
              <a:t>Last Update: </a:t>
            </a:r>
            <a:r>
              <a:rPr lang="en" sz="1200">
                <a:latin typeface="Times New Roman"/>
                <a:ea typeface="Times New Roman"/>
                <a:cs typeface="Times New Roman"/>
                <a:sym typeface="Times New Roman"/>
              </a:rPr>
              <a:t>05/04/17</a:t>
            </a:r>
          </a:p>
          <a:p>
            <a:pPr lvl="0" rtl="0">
              <a:lnSpc>
                <a:spcPct val="150000"/>
              </a:lnSpc>
              <a:spcBef>
                <a:spcPts val="500"/>
              </a:spcBef>
              <a:buNone/>
            </a:pPr>
            <a:r>
              <a:rPr b="1" lang="en" sz="1200">
                <a:latin typeface="Times New Roman"/>
                <a:ea typeface="Times New Roman"/>
                <a:cs typeface="Times New Roman"/>
                <a:sym typeface="Times New Roman"/>
              </a:rPr>
              <a:t>Pre-Conditions: </a:t>
            </a:r>
            <a:r>
              <a:rPr lang="en" sz="1200">
                <a:latin typeface="Times New Roman"/>
                <a:ea typeface="Times New Roman"/>
                <a:cs typeface="Times New Roman"/>
                <a:sym typeface="Times New Roman"/>
              </a:rPr>
              <a:t>The user must be authenticated in the system,  must have authentication status of an administrator.</a:t>
            </a:r>
          </a:p>
          <a:p>
            <a:pPr lvl="0" rtl="0">
              <a:lnSpc>
                <a:spcPct val="150000"/>
              </a:lnSpc>
              <a:spcBef>
                <a:spcPts val="500"/>
              </a:spcBef>
              <a:buNone/>
            </a:pPr>
            <a:r>
              <a:rPr b="1" lang="en" sz="1200">
                <a:latin typeface="Times New Roman"/>
                <a:ea typeface="Times New Roman"/>
                <a:cs typeface="Times New Roman"/>
                <a:sym typeface="Times New Roman"/>
              </a:rPr>
              <a:t>Initialization:</a:t>
            </a:r>
            <a:r>
              <a:rPr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Starts on demand.</a:t>
            </a:r>
          </a:p>
          <a:p>
            <a:pPr lvl="0" rtl="0">
              <a:lnSpc>
                <a:spcPct val="150000"/>
              </a:lnSpc>
              <a:spcBef>
                <a:spcPts val="500"/>
              </a:spcBef>
              <a:buNone/>
            </a:pPr>
            <a:r>
              <a:rPr b="1" lang="en" sz="1200">
                <a:latin typeface="Times New Roman"/>
                <a:ea typeface="Times New Roman"/>
                <a:cs typeface="Times New Roman"/>
                <a:sym typeface="Times New Roman"/>
              </a:rPr>
              <a:t>Dialog: </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The user must be authenticated in the system with the correct permissions of an administrator.</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The system asks to input the year the report will be saved to.</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The information needed from the students are stored in the external systems such as the registration system, transcript system and the financial aid information. </a:t>
            </a:r>
          </a:p>
          <a:p>
            <a:pPr lvl="0" rtl="0">
              <a:lnSpc>
                <a:spcPct val="150000"/>
              </a:lnSpc>
              <a:spcBef>
                <a:spcPts val="500"/>
              </a:spcBef>
              <a:buClr>
                <a:srgbClr val="000000"/>
              </a:buClr>
              <a:buSzPct val="91666"/>
              <a:buFont typeface="Arial"/>
              <a:buNone/>
            </a:pPr>
            <a:r>
              <a:rPr lang="en" sz="1200">
                <a:latin typeface="Times New Roman"/>
                <a:ea typeface="Times New Roman"/>
                <a:cs typeface="Times New Roman"/>
                <a:sym typeface="Times New Roman"/>
              </a:rPr>
              <a:t>This information includes:</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Total enrollment in the university  </a:t>
            </a:r>
          </a:p>
          <a:p>
            <a:pPr indent="-304800" lvl="0" marL="457200" rtl="0">
              <a:lnSpc>
                <a:spcPct val="150000"/>
              </a:lnSpc>
              <a:spcBef>
                <a:spcPts val="500"/>
              </a:spcBef>
              <a:buClr>
                <a:srgbClr val="595959"/>
              </a:buClr>
              <a:buSzPct val="100000"/>
              <a:buFont typeface="Times New Roman"/>
              <a:buChar char="●"/>
            </a:pPr>
            <a:r>
              <a:rPr lang="en" sz="1200">
                <a:latin typeface="Times New Roman"/>
                <a:ea typeface="Times New Roman"/>
                <a:cs typeface="Times New Roman"/>
                <a:sym typeface="Times New Roman"/>
              </a:rPr>
              <a:t>Female/male student ratio in the university </a:t>
            </a:r>
            <a:r>
              <a:rPr lang="en" sz="1200">
                <a:solidFill>
                  <a:srgbClr val="FF0000"/>
                </a:solidFill>
                <a:latin typeface="Times New Roman"/>
                <a:ea typeface="Times New Roman"/>
                <a:cs typeface="Times New Roman"/>
                <a:sym typeface="Times New Roman"/>
              </a:rPr>
              <a:t> </a:t>
            </a:r>
          </a:p>
        </p:txBody>
      </p:sp>
      <p:sp>
        <p:nvSpPr>
          <p:cNvPr id="143" name="Shape 14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Shape 148"/>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GenerateStatistics </a:t>
            </a:r>
            <a:r>
              <a:rPr b="1" lang="en">
                <a:solidFill>
                  <a:srgbClr val="FFFFFF"/>
                </a:solidFill>
                <a:latin typeface="Times New Roman"/>
                <a:ea typeface="Times New Roman"/>
                <a:cs typeface="Times New Roman"/>
                <a:sym typeface="Times New Roman"/>
              </a:rPr>
              <a:t>- Use Case Narrative (cont)</a:t>
            </a:r>
          </a:p>
        </p:txBody>
      </p:sp>
      <p:sp>
        <p:nvSpPr>
          <p:cNvPr id="149" name="Shape 149"/>
          <p:cNvSpPr txBox="1"/>
          <p:nvPr/>
        </p:nvSpPr>
        <p:spPr>
          <a:xfrm>
            <a:off x="302250" y="762700"/>
            <a:ext cx="8418600" cy="3037200"/>
          </a:xfrm>
          <a:prstGeom prst="rect">
            <a:avLst/>
          </a:prstGeom>
          <a:noFill/>
          <a:ln>
            <a:noFill/>
          </a:ln>
        </p:spPr>
        <p:txBody>
          <a:bodyPr anchorCtr="0" anchor="t" bIns="91425" lIns="91425" rIns="91425" wrap="square" tIns="91425">
            <a:noAutofit/>
          </a:bodyPr>
          <a:lstStyle/>
          <a:p>
            <a:pPr lvl="0" rtl="0">
              <a:lnSpc>
                <a:spcPct val="115000"/>
              </a:lnSpc>
              <a:spcBef>
                <a:spcPts val="500"/>
              </a:spcBef>
              <a:buNone/>
            </a:pPr>
            <a:r>
              <a:rPr b="1" lang="en" sz="1200">
                <a:latin typeface="Times New Roman"/>
                <a:ea typeface="Times New Roman"/>
                <a:cs typeface="Times New Roman"/>
                <a:sym typeface="Times New Roman"/>
              </a:rPr>
              <a:t>Dialog (cont):</a:t>
            </a:r>
          </a:p>
          <a:p>
            <a:pPr indent="-304800" lvl="0" marL="4572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Total enrollment by: </a:t>
            </a:r>
          </a:p>
          <a:p>
            <a:pPr indent="-304800" lvl="1" marL="9144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Resident/non-resident/foreign</a:t>
            </a:r>
          </a:p>
          <a:p>
            <a:pPr indent="-304800" lvl="1" marL="9144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Country/state </a:t>
            </a:r>
          </a:p>
          <a:p>
            <a:pPr indent="-304800" lvl="1" marL="9144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 College/department (major)/minor/degree program  </a:t>
            </a:r>
          </a:p>
          <a:p>
            <a:pPr indent="-304800" lvl="0" marL="4572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Female/male student ratio by: </a:t>
            </a:r>
          </a:p>
          <a:p>
            <a:pPr indent="-304800" lvl="1" marL="9144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Country/state </a:t>
            </a:r>
          </a:p>
          <a:p>
            <a:pPr indent="-304800" lvl="1" marL="9144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Resident/non-resident/foreign </a:t>
            </a:r>
          </a:p>
          <a:p>
            <a:pPr indent="-304800" lvl="1" marL="9144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College/department (major)/minor/degree program  </a:t>
            </a:r>
          </a:p>
          <a:p>
            <a:pPr indent="-304800" lvl="0" marL="4572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Average GPA: </a:t>
            </a:r>
          </a:p>
          <a:p>
            <a:pPr indent="-304800" lvl="1" marL="9144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Resident/non-resident/foreign </a:t>
            </a:r>
          </a:p>
          <a:p>
            <a:pPr indent="-304800" lvl="1" marL="9144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Country/state </a:t>
            </a:r>
          </a:p>
          <a:p>
            <a:pPr indent="-304800" lvl="1" marL="914400" rtl="0">
              <a:lnSpc>
                <a:spcPct val="115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College/department (major)/minor/degree program</a:t>
            </a:r>
          </a:p>
          <a:p>
            <a:pPr lvl="0" rtl="0">
              <a:lnSpc>
                <a:spcPct val="150000"/>
              </a:lnSpc>
              <a:spcBef>
                <a:spcPts val="600"/>
              </a:spcBef>
              <a:buNone/>
            </a:pPr>
            <a:r>
              <a:rPr b="1" lang="en" sz="1200">
                <a:latin typeface="Times New Roman"/>
                <a:ea typeface="Times New Roman"/>
                <a:cs typeface="Times New Roman"/>
                <a:sym typeface="Times New Roman"/>
              </a:rPr>
              <a:t>Termination: </a:t>
            </a:r>
            <a:r>
              <a:rPr lang="en" sz="1200">
                <a:latin typeface="Times New Roman"/>
                <a:ea typeface="Times New Roman"/>
                <a:cs typeface="Times New Roman"/>
                <a:sym typeface="Times New Roman"/>
              </a:rPr>
              <a:t>After the report has been generated, the user can choose to generate another report or return to the previous menu. </a:t>
            </a:r>
          </a:p>
          <a:p>
            <a:pPr lvl="0" rtl="0">
              <a:lnSpc>
                <a:spcPct val="150000"/>
              </a:lnSpc>
              <a:spcBef>
                <a:spcPts val="600"/>
              </a:spcBef>
              <a:buNone/>
            </a:pPr>
            <a:r>
              <a:rPr b="1" lang="en" sz="1200">
                <a:latin typeface="Times New Roman"/>
                <a:ea typeface="Times New Roman"/>
                <a:cs typeface="Times New Roman"/>
                <a:sym typeface="Times New Roman"/>
              </a:rPr>
              <a:t>Post-conditions: </a:t>
            </a:r>
            <a:r>
              <a:rPr lang="en" sz="1200">
                <a:latin typeface="Times New Roman"/>
                <a:ea typeface="Times New Roman"/>
                <a:cs typeface="Times New Roman"/>
                <a:sym typeface="Times New Roman"/>
              </a:rPr>
              <a:t>The Statistics are generated and provided to the user.</a:t>
            </a:r>
          </a:p>
          <a:p>
            <a:pPr lvl="0" rtl="0">
              <a:lnSpc>
                <a:spcPct val="115000"/>
              </a:lnSpc>
              <a:spcBef>
                <a:spcPts val="600"/>
              </a:spcBef>
              <a:buNone/>
            </a:pPr>
            <a:r>
              <a:t/>
            </a:r>
            <a:endParaRPr sz="1200">
              <a:solidFill>
                <a:srgbClr val="FF0000"/>
              </a:solidFill>
              <a:latin typeface="Times New Roman"/>
              <a:ea typeface="Times New Roman"/>
              <a:cs typeface="Times New Roman"/>
              <a:sym typeface="Times New Roman"/>
            </a:endParaRPr>
          </a:p>
          <a:p>
            <a:pPr lvl="0" rtl="0">
              <a:lnSpc>
                <a:spcPct val="115000"/>
              </a:lnSpc>
              <a:spcBef>
                <a:spcPts val="500"/>
              </a:spcBef>
              <a:buNone/>
            </a:pPr>
            <a:r>
              <a:t/>
            </a:r>
            <a:endParaRPr b="1" sz="1200">
              <a:solidFill>
                <a:srgbClr val="FF0000"/>
              </a:solidFill>
              <a:latin typeface="Times New Roman"/>
              <a:ea typeface="Times New Roman"/>
              <a:cs typeface="Times New Roman"/>
              <a:sym typeface="Times New Roman"/>
            </a:endParaRPr>
          </a:p>
        </p:txBody>
      </p:sp>
      <p:sp>
        <p:nvSpPr>
          <p:cNvPr id="150" name="Shape 15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Shape 155"/>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InputandModify</a:t>
            </a:r>
            <a:r>
              <a:rPr b="1" lang="en">
                <a:solidFill>
                  <a:srgbClr val="FFFFFF"/>
                </a:solidFill>
                <a:latin typeface="Times New Roman"/>
                <a:ea typeface="Times New Roman"/>
                <a:cs typeface="Times New Roman"/>
                <a:sym typeface="Times New Roman"/>
              </a:rPr>
              <a:t>StudentInformation - Use Case Narrative</a:t>
            </a:r>
          </a:p>
        </p:txBody>
      </p:sp>
      <p:sp>
        <p:nvSpPr>
          <p:cNvPr id="156" name="Shape 156"/>
          <p:cNvSpPr txBox="1"/>
          <p:nvPr/>
        </p:nvSpPr>
        <p:spPr>
          <a:xfrm>
            <a:off x="1830625" y="1154375"/>
            <a:ext cx="3934500" cy="459000"/>
          </a:xfrm>
          <a:prstGeom prst="rect">
            <a:avLst/>
          </a:prstGeom>
          <a:noFill/>
          <a:ln>
            <a:noFill/>
          </a:ln>
        </p:spPr>
        <p:txBody>
          <a:bodyPr anchorCtr="0" anchor="t" bIns="91425" lIns="91425" rIns="91425" wrap="square" tIns="91425">
            <a:noAutofit/>
          </a:bodyPr>
          <a:lstStyle/>
          <a:p>
            <a:pPr lvl="0" rtl="0">
              <a:spcBef>
                <a:spcPts val="0"/>
              </a:spcBef>
              <a:buNone/>
            </a:pPr>
            <a:r>
              <a:t/>
            </a:r>
            <a:endParaRPr/>
          </a:p>
        </p:txBody>
      </p:sp>
      <p:sp>
        <p:nvSpPr>
          <p:cNvPr id="157" name="Shape 157"/>
          <p:cNvSpPr txBox="1"/>
          <p:nvPr/>
        </p:nvSpPr>
        <p:spPr>
          <a:xfrm>
            <a:off x="248400" y="762725"/>
            <a:ext cx="8418600" cy="3037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Author: </a:t>
            </a:r>
            <a:r>
              <a:rPr lang="en" sz="1200">
                <a:latin typeface="Times New Roman"/>
                <a:ea typeface="Times New Roman"/>
                <a:cs typeface="Times New Roman"/>
                <a:sym typeface="Times New Roman"/>
              </a:rPr>
              <a:t>Malique Dowridge</a:t>
            </a:r>
            <a:r>
              <a:rPr b="1"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Jonathan David, Ahmed Ansari</a:t>
            </a:r>
          </a:p>
          <a:p>
            <a:pPr lvl="0" rtl="0">
              <a:lnSpc>
                <a:spcPct val="150000"/>
              </a:lnSpc>
              <a:spcBef>
                <a:spcPts val="500"/>
              </a:spcBef>
              <a:buNone/>
            </a:pPr>
            <a:r>
              <a:rPr b="1" lang="en" sz="1200">
                <a:latin typeface="Times New Roman"/>
                <a:ea typeface="Times New Roman"/>
                <a:cs typeface="Times New Roman"/>
                <a:sym typeface="Times New Roman"/>
              </a:rPr>
              <a:t>Last Update: </a:t>
            </a:r>
            <a:r>
              <a:rPr lang="en" sz="1200">
                <a:latin typeface="Times New Roman"/>
                <a:ea typeface="Times New Roman"/>
                <a:cs typeface="Times New Roman"/>
                <a:sym typeface="Times New Roman"/>
              </a:rPr>
              <a:t>05/04/17</a:t>
            </a:r>
          </a:p>
          <a:p>
            <a:pPr lvl="0" rtl="0">
              <a:lnSpc>
                <a:spcPct val="150000"/>
              </a:lnSpc>
              <a:spcBef>
                <a:spcPts val="500"/>
              </a:spcBef>
              <a:buNone/>
            </a:pPr>
            <a:r>
              <a:rPr b="1" lang="en" sz="1200">
                <a:latin typeface="Times New Roman"/>
                <a:ea typeface="Times New Roman"/>
                <a:cs typeface="Times New Roman"/>
                <a:sym typeface="Times New Roman"/>
              </a:rPr>
              <a:t>Pre-Conditions: </a:t>
            </a:r>
            <a:r>
              <a:rPr lang="en" sz="1200">
                <a:latin typeface="Times New Roman"/>
                <a:ea typeface="Times New Roman"/>
                <a:cs typeface="Times New Roman"/>
                <a:sym typeface="Times New Roman"/>
              </a:rPr>
              <a:t>The user must be authenticated in the system. Must have authentication status of an administrator.</a:t>
            </a:r>
          </a:p>
          <a:p>
            <a:pPr lvl="0" rtl="0">
              <a:lnSpc>
                <a:spcPct val="150000"/>
              </a:lnSpc>
              <a:spcBef>
                <a:spcPts val="500"/>
              </a:spcBef>
              <a:buNone/>
            </a:pPr>
            <a:r>
              <a:rPr b="1" lang="en" sz="1200">
                <a:latin typeface="Times New Roman"/>
                <a:ea typeface="Times New Roman"/>
                <a:cs typeface="Times New Roman"/>
                <a:sym typeface="Times New Roman"/>
              </a:rPr>
              <a:t>Initialization: </a:t>
            </a:r>
            <a:r>
              <a:rPr lang="en" sz="1200">
                <a:latin typeface="Times New Roman"/>
                <a:ea typeface="Times New Roman"/>
                <a:cs typeface="Times New Roman"/>
                <a:sym typeface="Times New Roman"/>
              </a:rPr>
              <a:t>Starts on demand, the menu provides an option to either choose between input or edit student information.</a:t>
            </a:r>
          </a:p>
          <a:p>
            <a:pPr lvl="0" rtl="0">
              <a:lnSpc>
                <a:spcPct val="150000"/>
              </a:lnSpc>
              <a:spcBef>
                <a:spcPts val="500"/>
              </a:spcBef>
              <a:buNone/>
            </a:pPr>
            <a:r>
              <a:rPr b="1" lang="en" sz="1200">
                <a:latin typeface="Times New Roman"/>
                <a:ea typeface="Times New Roman"/>
                <a:cs typeface="Times New Roman"/>
                <a:sym typeface="Times New Roman"/>
              </a:rPr>
              <a:t>Dialog: </a:t>
            </a:r>
          </a:p>
          <a:p>
            <a:pPr indent="-304800" lvl="0" marL="457200" rtl="0">
              <a:lnSpc>
                <a:spcPct val="150000"/>
              </a:lnSpc>
              <a:spcBef>
                <a:spcPts val="0"/>
              </a:spcBef>
              <a:buClr>
                <a:srgbClr val="000000"/>
              </a:buClr>
              <a:buSzPct val="100000"/>
              <a:buFont typeface="Times New Roman"/>
              <a:buChar char="●"/>
            </a:pPr>
            <a:r>
              <a:rPr lang="en" sz="1200">
                <a:latin typeface="Times New Roman"/>
                <a:ea typeface="Times New Roman"/>
                <a:cs typeface="Times New Roman"/>
                <a:sym typeface="Times New Roman"/>
              </a:rPr>
              <a:t>The user must be authenticated into the system as an administrator.</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The admin chooses from a menu to either input new student information or edit existing student information.</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To make a new student entry, admin needs to enter the student information provided by the External Interface. Which receives its information from Registration, Financial Aid and Transcript systems. </a:t>
            </a:r>
          </a:p>
        </p:txBody>
      </p:sp>
      <p:sp>
        <p:nvSpPr>
          <p:cNvPr id="158" name="Shape 158"/>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Shape 163"/>
          <p:cNvSpPr txBox="1"/>
          <p:nvPr>
            <p:ph type="title"/>
          </p:nvPr>
        </p:nvSpPr>
        <p:spPr>
          <a:xfrm>
            <a:off x="98250" y="16350"/>
            <a:ext cx="8826600" cy="602700"/>
          </a:xfrm>
          <a:prstGeom prst="rect">
            <a:avLst/>
          </a:prstGeom>
        </p:spPr>
        <p:txBody>
          <a:bodyPr anchorCtr="0" anchor="ctr" bIns="91425" lIns="91425" rIns="91425" wrap="square" tIns="91425">
            <a:noAutofit/>
          </a:bodyPr>
          <a:lstStyle/>
          <a:p>
            <a:pPr lvl="0" rtl="0">
              <a:spcBef>
                <a:spcPts val="500"/>
              </a:spcBef>
              <a:buNone/>
            </a:pPr>
            <a:r>
              <a:rPr b="1" lang="en">
                <a:solidFill>
                  <a:srgbClr val="FFFFFF"/>
                </a:solidFill>
                <a:latin typeface="Times New Roman"/>
                <a:ea typeface="Times New Roman"/>
                <a:cs typeface="Times New Roman"/>
                <a:sym typeface="Times New Roman"/>
              </a:rPr>
              <a:t>InputandModifyStudentInformation - Use Case Narrative (cont)</a:t>
            </a:r>
          </a:p>
        </p:txBody>
      </p:sp>
      <p:sp>
        <p:nvSpPr>
          <p:cNvPr id="164" name="Shape 164"/>
          <p:cNvSpPr txBox="1"/>
          <p:nvPr/>
        </p:nvSpPr>
        <p:spPr>
          <a:xfrm>
            <a:off x="332125" y="736000"/>
            <a:ext cx="8285400" cy="39228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Dialog(cont): </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Uses setStudentInfo function to change the student information such as student name, student number, address(s), phone number(s), birth date, gender, class status, major department, minor department (if applicable), degree program, financial information, current courses, last semester grades and student’s advisor.</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Receives information from enrollment everyday from Monday to Friday and updates accordingly for the first six weeks of the semester. Then blocks any more modifications after the six weeks have passed.</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Saves any changes and updates the system.</a:t>
            </a:r>
          </a:p>
          <a:p>
            <a:pPr lvl="0" rtl="0">
              <a:lnSpc>
                <a:spcPct val="150000"/>
              </a:lnSpc>
              <a:spcBef>
                <a:spcPts val="600"/>
              </a:spcBef>
              <a:buNone/>
            </a:pPr>
            <a:r>
              <a:rPr b="1" lang="en" sz="1200">
                <a:latin typeface="Times New Roman"/>
                <a:ea typeface="Times New Roman"/>
                <a:cs typeface="Times New Roman"/>
                <a:sym typeface="Times New Roman"/>
              </a:rPr>
              <a:t>Termination: </a:t>
            </a:r>
            <a:r>
              <a:rPr lang="en" sz="1200">
                <a:latin typeface="Times New Roman"/>
                <a:ea typeface="Times New Roman"/>
                <a:cs typeface="Times New Roman"/>
                <a:sym typeface="Times New Roman"/>
              </a:rPr>
              <a:t>Terminates after saving and updating the student information. </a:t>
            </a:r>
          </a:p>
          <a:p>
            <a:pPr lvl="0" rtl="0">
              <a:lnSpc>
                <a:spcPct val="150000"/>
              </a:lnSpc>
              <a:spcBef>
                <a:spcPts val="600"/>
              </a:spcBef>
              <a:buNone/>
            </a:pPr>
            <a:r>
              <a:rPr b="1" lang="en" sz="1200">
                <a:latin typeface="Times New Roman"/>
                <a:ea typeface="Times New Roman"/>
                <a:cs typeface="Times New Roman"/>
                <a:sym typeface="Times New Roman"/>
              </a:rPr>
              <a:t>Post-conditions: </a:t>
            </a:r>
            <a:r>
              <a:rPr lang="en" sz="1200">
                <a:latin typeface="Times New Roman"/>
                <a:ea typeface="Times New Roman"/>
                <a:cs typeface="Times New Roman"/>
                <a:sym typeface="Times New Roman"/>
              </a:rPr>
              <a:t> New information of the student is entered and sent to the external system be stored.</a:t>
            </a:r>
          </a:p>
          <a:p>
            <a:pPr lvl="0" rtl="0">
              <a:lnSpc>
                <a:spcPct val="150000"/>
              </a:lnSpc>
              <a:spcBef>
                <a:spcPts val="0"/>
              </a:spcBef>
              <a:spcAft>
                <a:spcPts val="1600"/>
              </a:spcAft>
              <a:buNone/>
            </a:pPr>
            <a:r>
              <a:t/>
            </a:r>
            <a:endParaRPr sz="1200">
              <a:solidFill>
                <a:srgbClr val="595959"/>
              </a:solidFill>
              <a:latin typeface="Times New Roman"/>
              <a:ea typeface="Times New Roman"/>
              <a:cs typeface="Times New Roman"/>
              <a:sym typeface="Times New Roman"/>
            </a:endParaRPr>
          </a:p>
          <a:p>
            <a:pPr lvl="0">
              <a:lnSpc>
                <a:spcPct val="150000"/>
              </a:lnSpc>
              <a:spcBef>
                <a:spcPts val="0"/>
              </a:spcBef>
              <a:buNone/>
            </a:pPr>
            <a:r>
              <a:t/>
            </a:r>
            <a:endParaRPr sz="1200"/>
          </a:p>
        </p:txBody>
      </p:sp>
      <p:sp>
        <p:nvSpPr>
          <p:cNvPr id="165" name="Shape 165"/>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Shape 170"/>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Faculty</a:t>
            </a:r>
            <a:r>
              <a:rPr b="1" lang="en">
                <a:solidFill>
                  <a:srgbClr val="FFFFFF"/>
                </a:solidFill>
                <a:latin typeface="Times New Roman"/>
                <a:ea typeface="Times New Roman"/>
                <a:cs typeface="Times New Roman"/>
                <a:sym typeface="Times New Roman"/>
              </a:rPr>
              <a:t> - Use Case Narrative</a:t>
            </a:r>
          </a:p>
        </p:txBody>
      </p:sp>
      <p:sp>
        <p:nvSpPr>
          <p:cNvPr id="171" name="Shape 171"/>
          <p:cNvSpPr txBox="1"/>
          <p:nvPr/>
        </p:nvSpPr>
        <p:spPr>
          <a:xfrm>
            <a:off x="1830625" y="1154375"/>
            <a:ext cx="3934500" cy="4590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172" name="Shape 172"/>
          <p:cNvSpPr txBox="1"/>
          <p:nvPr/>
        </p:nvSpPr>
        <p:spPr>
          <a:xfrm>
            <a:off x="302250" y="619075"/>
            <a:ext cx="8418600" cy="3037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Author:</a:t>
            </a:r>
          </a:p>
          <a:p>
            <a:pPr lvl="0" rtl="0">
              <a:lnSpc>
                <a:spcPct val="150000"/>
              </a:lnSpc>
              <a:spcBef>
                <a:spcPts val="500"/>
              </a:spcBef>
              <a:buNone/>
            </a:pPr>
            <a:r>
              <a:rPr b="1" lang="en" sz="1200">
                <a:latin typeface="Times New Roman"/>
                <a:ea typeface="Times New Roman"/>
                <a:cs typeface="Times New Roman"/>
                <a:sym typeface="Times New Roman"/>
              </a:rPr>
              <a:t>Last Update: </a:t>
            </a:r>
            <a:r>
              <a:rPr lang="en" sz="1200">
                <a:latin typeface="Times New Roman"/>
                <a:ea typeface="Times New Roman"/>
                <a:cs typeface="Times New Roman"/>
                <a:sym typeface="Times New Roman"/>
              </a:rPr>
              <a:t>05/04/17</a:t>
            </a:r>
          </a:p>
          <a:p>
            <a:pPr lvl="0" rtl="0">
              <a:lnSpc>
                <a:spcPct val="150000"/>
              </a:lnSpc>
              <a:spcBef>
                <a:spcPts val="500"/>
              </a:spcBef>
              <a:buNone/>
            </a:pPr>
            <a:r>
              <a:rPr b="1" lang="en" sz="1200">
                <a:latin typeface="Times New Roman"/>
                <a:ea typeface="Times New Roman"/>
                <a:cs typeface="Times New Roman"/>
                <a:sym typeface="Times New Roman"/>
              </a:rPr>
              <a:t>Pre-Conditions: </a:t>
            </a:r>
            <a:r>
              <a:rPr lang="en" sz="1200">
                <a:latin typeface="Times New Roman"/>
                <a:ea typeface="Times New Roman"/>
                <a:cs typeface="Times New Roman"/>
                <a:sym typeface="Times New Roman"/>
              </a:rPr>
              <a:t>Username and Password must be those of an Faculty</a:t>
            </a:r>
          </a:p>
          <a:p>
            <a:pPr lvl="0" rtl="0">
              <a:lnSpc>
                <a:spcPct val="150000"/>
              </a:lnSpc>
              <a:spcBef>
                <a:spcPts val="500"/>
              </a:spcBef>
              <a:buNone/>
            </a:pPr>
            <a:r>
              <a:rPr b="1" lang="en" sz="1200">
                <a:latin typeface="Times New Roman"/>
                <a:ea typeface="Times New Roman"/>
                <a:cs typeface="Times New Roman"/>
                <a:sym typeface="Times New Roman"/>
              </a:rPr>
              <a:t>Initialization: </a:t>
            </a:r>
            <a:r>
              <a:rPr lang="en" sz="1200">
                <a:latin typeface="Times New Roman"/>
                <a:ea typeface="Times New Roman"/>
                <a:cs typeface="Times New Roman"/>
                <a:sym typeface="Times New Roman"/>
              </a:rPr>
              <a:t>starts upon successful Username and Password match those of a Faculty</a:t>
            </a:r>
          </a:p>
          <a:p>
            <a:pPr lvl="0" rtl="0">
              <a:lnSpc>
                <a:spcPct val="150000"/>
              </a:lnSpc>
              <a:spcBef>
                <a:spcPts val="500"/>
              </a:spcBef>
              <a:buNone/>
            </a:pPr>
            <a:r>
              <a:rPr b="1" lang="en" sz="1200">
                <a:latin typeface="Times New Roman"/>
                <a:ea typeface="Times New Roman"/>
                <a:cs typeface="Times New Roman"/>
                <a:sym typeface="Times New Roman"/>
              </a:rPr>
              <a:t>Dialog: </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The user must login with the correct credentials to be granted access to the administrator class.</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The user can either go to “AccessStudentInformation” or “ViewStatistics” from the menu.</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After using one of the two operations from the menu, it returns to the faculty menu.</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The user can then choose one of the functions from the menu again or exit the system.</a:t>
            </a:r>
          </a:p>
          <a:p>
            <a:pPr lvl="0" rtl="0">
              <a:lnSpc>
                <a:spcPct val="150000"/>
              </a:lnSpc>
              <a:spcBef>
                <a:spcPts val="500"/>
              </a:spcBef>
              <a:buNone/>
            </a:pPr>
            <a:r>
              <a:t/>
            </a:r>
            <a:endParaRPr sz="1200">
              <a:latin typeface="Times New Roman"/>
              <a:ea typeface="Times New Roman"/>
              <a:cs typeface="Times New Roman"/>
              <a:sym typeface="Times New Roman"/>
            </a:endParaRPr>
          </a:p>
          <a:p>
            <a:pPr lvl="0" rtl="0">
              <a:lnSpc>
                <a:spcPct val="150000"/>
              </a:lnSpc>
              <a:spcBef>
                <a:spcPts val="600"/>
              </a:spcBef>
              <a:buNone/>
            </a:pPr>
            <a:r>
              <a:rPr b="1" lang="en" sz="1200">
                <a:latin typeface="Times New Roman"/>
                <a:ea typeface="Times New Roman"/>
                <a:cs typeface="Times New Roman"/>
                <a:sym typeface="Times New Roman"/>
              </a:rPr>
              <a:t>Termination: </a:t>
            </a:r>
            <a:r>
              <a:rPr lang="en" sz="1200">
                <a:latin typeface="Times New Roman"/>
                <a:ea typeface="Times New Roman"/>
                <a:cs typeface="Times New Roman"/>
                <a:sym typeface="Times New Roman"/>
              </a:rPr>
              <a:t>User logs out.</a:t>
            </a:r>
          </a:p>
          <a:p>
            <a:pPr lvl="0" rtl="0">
              <a:lnSpc>
                <a:spcPct val="150000"/>
              </a:lnSpc>
              <a:spcBef>
                <a:spcPts val="600"/>
              </a:spcBef>
              <a:buNone/>
            </a:pPr>
            <a:r>
              <a:rPr b="1" lang="en" sz="1200">
                <a:latin typeface="Times New Roman"/>
                <a:ea typeface="Times New Roman"/>
                <a:cs typeface="Times New Roman"/>
                <a:sym typeface="Times New Roman"/>
              </a:rPr>
              <a:t>Post-conditions: </a:t>
            </a:r>
            <a:r>
              <a:rPr lang="en" sz="1200">
                <a:latin typeface="Times New Roman"/>
                <a:ea typeface="Times New Roman"/>
                <a:cs typeface="Times New Roman"/>
                <a:sym typeface="Times New Roman"/>
              </a:rPr>
              <a:t>User can view statistics and access the student information.</a:t>
            </a:r>
          </a:p>
          <a:p>
            <a:pPr lvl="0" rtl="0">
              <a:lnSpc>
                <a:spcPct val="150000"/>
              </a:lnSpc>
              <a:spcBef>
                <a:spcPts val="500"/>
              </a:spcBef>
              <a:buNone/>
            </a:pPr>
            <a:r>
              <a:t/>
            </a:r>
            <a:endParaRPr sz="1200">
              <a:latin typeface="Times New Roman"/>
              <a:ea typeface="Times New Roman"/>
              <a:cs typeface="Times New Roman"/>
              <a:sym typeface="Times New Roman"/>
            </a:endParaRPr>
          </a:p>
          <a:p>
            <a:pPr lvl="0" rtl="0">
              <a:lnSpc>
                <a:spcPct val="150000"/>
              </a:lnSpc>
              <a:spcBef>
                <a:spcPts val="0"/>
              </a:spcBef>
              <a:buNone/>
            </a:pPr>
            <a:r>
              <a:t/>
            </a:r>
            <a:endParaRPr sz="1200">
              <a:latin typeface="Times New Roman"/>
              <a:ea typeface="Times New Roman"/>
              <a:cs typeface="Times New Roman"/>
              <a:sym typeface="Times New Roman"/>
            </a:endParaRPr>
          </a:p>
        </p:txBody>
      </p:sp>
      <p:sp>
        <p:nvSpPr>
          <p:cNvPr id="173" name="Shape 17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Shape 178"/>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ViewStatistics</a:t>
            </a:r>
            <a:r>
              <a:rPr b="1" lang="en">
                <a:solidFill>
                  <a:srgbClr val="FFFFFF"/>
                </a:solidFill>
                <a:latin typeface="Times New Roman"/>
                <a:ea typeface="Times New Roman"/>
                <a:cs typeface="Times New Roman"/>
                <a:sym typeface="Times New Roman"/>
              </a:rPr>
              <a:t> - Use Case Narrative</a:t>
            </a:r>
          </a:p>
        </p:txBody>
      </p:sp>
      <p:sp>
        <p:nvSpPr>
          <p:cNvPr id="179" name="Shape 179"/>
          <p:cNvSpPr txBox="1"/>
          <p:nvPr/>
        </p:nvSpPr>
        <p:spPr>
          <a:xfrm>
            <a:off x="1830625" y="1154375"/>
            <a:ext cx="3934500" cy="4590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180" name="Shape 180"/>
          <p:cNvSpPr txBox="1"/>
          <p:nvPr/>
        </p:nvSpPr>
        <p:spPr>
          <a:xfrm>
            <a:off x="302250" y="619075"/>
            <a:ext cx="8418600" cy="3037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Author: </a:t>
            </a:r>
            <a:r>
              <a:rPr lang="en" sz="1200">
                <a:latin typeface="Times New Roman"/>
                <a:ea typeface="Times New Roman"/>
                <a:cs typeface="Times New Roman"/>
                <a:sym typeface="Times New Roman"/>
              </a:rPr>
              <a:t>Malique Dowridge</a:t>
            </a:r>
            <a:r>
              <a:rPr b="1"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Jonathan David, Ahmed Ansari</a:t>
            </a:r>
          </a:p>
          <a:p>
            <a:pPr lvl="0" rtl="0">
              <a:lnSpc>
                <a:spcPct val="150000"/>
              </a:lnSpc>
              <a:spcBef>
                <a:spcPts val="500"/>
              </a:spcBef>
              <a:buNone/>
            </a:pPr>
            <a:r>
              <a:rPr b="1" lang="en" sz="1200">
                <a:latin typeface="Times New Roman"/>
                <a:ea typeface="Times New Roman"/>
                <a:cs typeface="Times New Roman"/>
                <a:sym typeface="Times New Roman"/>
              </a:rPr>
              <a:t>Last Update: </a:t>
            </a:r>
            <a:r>
              <a:rPr lang="en" sz="1200">
                <a:latin typeface="Times New Roman"/>
                <a:ea typeface="Times New Roman"/>
                <a:cs typeface="Times New Roman"/>
                <a:sym typeface="Times New Roman"/>
              </a:rPr>
              <a:t>05/04/17</a:t>
            </a:r>
          </a:p>
          <a:p>
            <a:pPr lvl="0" rtl="0">
              <a:lnSpc>
                <a:spcPct val="150000"/>
              </a:lnSpc>
              <a:spcBef>
                <a:spcPts val="500"/>
              </a:spcBef>
              <a:buNone/>
            </a:pPr>
            <a:r>
              <a:rPr b="1" lang="en" sz="1200">
                <a:latin typeface="Times New Roman"/>
                <a:ea typeface="Times New Roman"/>
                <a:cs typeface="Times New Roman"/>
                <a:sym typeface="Times New Roman"/>
              </a:rPr>
              <a:t>Pre-Conditions:</a:t>
            </a:r>
            <a:r>
              <a:rPr lang="en" sz="1200">
                <a:latin typeface="Times New Roman"/>
                <a:ea typeface="Times New Roman"/>
                <a:cs typeface="Times New Roman"/>
                <a:sym typeface="Times New Roman"/>
              </a:rPr>
              <a:t> The user must be authenticated as a faculty member. </a:t>
            </a:r>
          </a:p>
          <a:p>
            <a:pPr lvl="0" rtl="0">
              <a:lnSpc>
                <a:spcPct val="150000"/>
              </a:lnSpc>
              <a:spcBef>
                <a:spcPts val="500"/>
              </a:spcBef>
              <a:buNone/>
            </a:pPr>
            <a:r>
              <a:rPr b="1" lang="en" sz="1200">
                <a:latin typeface="Times New Roman"/>
                <a:ea typeface="Times New Roman"/>
                <a:cs typeface="Times New Roman"/>
                <a:sym typeface="Times New Roman"/>
              </a:rPr>
              <a:t>Initialization: </a:t>
            </a:r>
            <a:r>
              <a:rPr lang="en" sz="1200">
                <a:latin typeface="Times New Roman"/>
                <a:ea typeface="Times New Roman"/>
                <a:cs typeface="Times New Roman"/>
                <a:sym typeface="Times New Roman"/>
              </a:rPr>
              <a:t>Starts on demand.</a:t>
            </a:r>
          </a:p>
          <a:p>
            <a:pPr lvl="0" rtl="0">
              <a:lnSpc>
                <a:spcPct val="150000"/>
              </a:lnSpc>
              <a:spcBef>
                <a:spcPts val="500"/>
              </a:spcBef>
              <a:buNone/>
            </a:pPr>
            <a:r>
              <a:rPr b="1" lang="en" sz="1200">
                <a:latin typeface="Times New Roman"/>
                <a:ea typeface="Times New Roman"/>
                <a:cs typeface="Times New Roman"/>
                <a:sym typeface="Times New Roman"/>
              </a:rPr>
              <a:t>Dialog:</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Four reports are sent from the GenerateStatistics use case to this system. These reports are automatically downloaded when a new report is generated.</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The user selects one of four reports to choose from, after a report is selected, they can download it to their computer.</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A statistical  report in a PDF format is sent/downloaded to the user’s computer. A statistical report can be based on one of the following: </a:t>
            </a:r>
          </a:p>
          <a:p>
            <a:pPr indent="-304800" lvl="1" marL="914400" rtl="0">
              <a:lnSpc>
                <a:spcPct val="150000"/>
              </a:lnSpc>
              <a:spcBef>
                <a:spcPts val="0"/>
              </a:spcBef>
              <a:buClr>
                <a:srgbClr val="000000"/>
              </a:buClr>
              <a:buSzPct val="100000"/>
              <a:buFont typeface="Times New Roman"/>
              <a:buChar char="○"/>
            </a:pPr>
            <a:r>
              <a:rPr b="1" lang="en" sz="1200">
                <a:latin typeface="Times New Roman"/>
                <a:ea typeface="Times New Roman"/>
                <a:cs typeface="Times New Roman"/>
                <a:sym typeface="Times New Roman"/>
              </a:rPr>
              <a:t>Total enrollment in the university</a:t>
            </a:r>
          </a:p>
          <a:p>
            <a:pPr indent="-304800" lvl="1" marL="914400" rtl="0">
              <a:lnSpc>
                <a:spcPct val="150000"/>
              </a:lnSpc>
              <a:spcBef>
                <a:spcPts val="0"/>
              </a:spcBef>
              <a:buClr>
                <a:srgbClr val="000000"/>
              </a:buClr>
              <a:buSzPct val="100000"/>
              <a:buFont typeface="Times New Roman"/>
              <a:buChar char="○"/>
            </a:pPr>
            <a:r>
              <a:rPr b="1" lang="en" sz="1200">
                <a:latin typeface="Times New Roman"/>
                <a:ea typeface="Times New Roman"/>
                <a:cs typeface="Times New Roman"/>
                <a:sym typeface="Times New Roman"/>
              </a:rPr>
              <a:t>Female to male ratio: </a:t>
            </a:r>
            <a:r>
              <a:rPr lang="en" sz="1200">
                <a:latin typeface="Times New Roman"/>
                <a:ea typeface="Times New Roman"/>
                <a:cs typeface="Times New Roman"/>
                <a:sym typeface="Times New Roman"/>
              </a:rPr>
              <a:t>Total enrollment by Resident, non-resident and foreign students, country/state, degree information</a:t>
            </a:r>
          </a:p>
          <a:p>
            <a:pPr lvl="0" rtl="0">
              <a:lnSpc>
                <a:spcPct val="150000"/>
              </a:lnSpc>
              <a:spcBef>
                <a:spcPts val="600"/>
              </a:spcBef>
              <a:buNone/>
            </a:pPr>
            <a:r>
              <a:t/>
            </a:r>
            <a:endParaRPr sz="1200">
              <a:solidFill>
                <a:srgbClr val="FF0000"/>
              </a:solidFill>
              <a:latin typeface="Times New Roman"/>
              <a:ea typeface="Times New Roman"/>
              <a:cs typeface="Times New Roman"/>
              <a:sym typeface="Times New Roman"/>
            </a:endParaRPr>
          </a:p>
          <a:p>
            <a:pPr lvl="0" rtl="0">
              <a:lnSpc>
                <a:spcPct val="150000"/>
              </a:lnSpc>
              <a:spcBef>
                <a:spcPts val="500"/>
              </a:spcBef>
              <a:buNone/>
            </a:pPr>
            <a:r>
              <a:t/>
            </a:r>
            <a:endParaRPr sz="1200">
              <a:solidFill>
                <a:srgbClr val="FF0000"/>
              </a:solidFill>
              <a:latin typeface="Times New Roman"/>
              <a:ea typeface="Times New Roman"/>
              <a:cs typeface="Times New Roman"/>
              <a:sym typeface="Times New Roman"/>
            </a:endParaRPr>
          </a:p>
          <a:p>
            <a:pPr lvl="0" rtl="0">
              <a:lnSpc>
                <a:spcPct val="150000"/>
              </a:lnSpc>
              <a:spcBef>
                <a:spcPts val="0"/>
              </a:spcBef>
              <a:buNone/>
            </a:pPr>
            <a:r>
              <a:t/>
            </a:r>
            <a:endParaRPr b="1" sz="1200">
              <a:solidFill>
                <a:srgbClr val="FF0000"/>
              </a:solidFill>
              <a:latin typeface="Times New Roman"/>
              <a:ea typeface="Times New Roman"/>
              <a:cs typeface="Times New Roman"/>
              <a:sym typeface="Times New Roman"/>
            </a:endParaRPr>
          </a:p>
        </p:txBody>
      </p:sp>
      <p:sp>
        <p:nvSpPr>
          <p:cNvPr id="181" name="Shape 18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Shape 186"/>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ViewStatistics - Use Case Narrative (cont)</a:t>
            </a:r>
          </a:p>
        </p:txBody>
      </p:sp>
      <p:sp>
        <p:nvSpPr>
          <p:cNvPr id="187" name="Shape 187"/>
          <p:cNvSpPr txBox="1"/>
          <p:nvPr/>
        </p:nvSpPr>
        <p:spPr>
          <a:xfrm>
            <a:off x="1830625" y="1154375"/>
            <a:ext cx="3934500" cy="4590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188" name="Shape 188"/>
          <p:cNvSpPr txBox="1"/>
          <p:nvPr/>
        </p:nvSpPr>
        <p:spPr>
          <a:xfrm>
            <a:off x="302250" y="619075"/>
            <a:ext cx="8418600" cy="3037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Dialog (cont):</a:t>
            </a:r>
          </a:p>
          <a:p>
            <a:pPr indent="-304800" lvl="1" marL="914400" rtl="0">
              <a:lnSpc>
                <a:spcPct val="150000"/>
              </a:lnSpc>
              <a:spcBef>
                <a:spcPts val="0"/>
              </a:spcBef>
              <a:spcAft>
                <a:spcPts val="0"/>
              </a:spcAft>
              <a:buClr>
                <a:srgbClr val="000000"/>
              </a:buClr>
              <a:buSzPct val="100000"/>
              <a:buFont typeface="Times New Roman"/>
              <a:buChar char="○"/>
            </a:pPr>
            <a:r>
              <a:rPr b="1" lang="en" sz="1200">
                <a:latin typeface="Times New Roman"/>
                <a:ea typeface="Times New Roman"/>
                <a:cs typeface="Times New Roman"/>
                <a:sym typeface="Times New Roman"/>
              </a:rPr>
              <a:t>F/M ratio: </a:t>
            </a:r>
            <a:r>
              <a:rPr lang="en" sz="1200">
                <a:latin typeface="Times New Roman"/>
                <a:ea typeface="Times New Roman"/>
                <a:cs typeface="Times New Roman"/>
                <a:sym typeface="Times New Roman"/>
              </a:rPr>
              <a:t>Resident, non-resident and foreign students, country/state and degree program</a:t>
            </a:r>
          </a:p>
          <a:p>
            <a:pPr indent="-304800" lvl="1" marL="914400" rtl="0">
              <a:lnSpc>
                <a:spcPct val="150000"/>
              </a:lnSpc>
              <a:spcBef>
                <a:spcPts val="0"/>
              </a:spcBef>
              <a:buClr>
                <a:srgbClr val="000000"/>
              </a:buClr>
              <a:buSzPct val="100000"/>
              <a:buFont typeface="Times New Roman"/>
              <a:buChar char="○"/>
            </a:pPr>
            <a:r>
              <a:rPr b="1" lang="en" sz="1200">
                <a:latin typeface="Times New Roman"/>
                <a:ea typeface="Times New Roman"/>
                <a:cs typeface="Times New Roman"/>
                <a:sym typeface="Times New Roman"/>
              </a:rPr>
              <a:t>Average GPA: </a:t>
            </a:r>
            <a:r>
              <a:rPr lang="en" sz="1200">
                <a:latin typeface="Times New Roman"/>
                <a:ea typeface="Times New Roman"/>
                <a:cs typeface="Times New Roman"/>
                <a:sym typeface="Times New Roman"/>
              </a:rPr>
              <a:t>Resident, non-resident and foreign students, country/state and degree program</a:t>
            </a:r>
          </a:p>
          <a:p>
            <a:pPr lvl="0" rtl="0">
              <a:lnSpc>
                <a:spcPct val="150000"/>
              </a:lnSpc>
              <a:spcBef>
                <a:spcPts val="600"/>
              </a:spcBef>
              <a:buNone/>
            </a:pPr>
            <a:r>
              <a:rPr b="1" lang="en" sz="1200">
                <a:latin typeface="Times New Roman"/>
                <a:ea typeface="Times New Roman"/>
                <a:cs typeface="Times New Roman"/>
                <a:sym typeface="Times New Roman"/>
              </a:rPr>
              <a:t>Termination: </a:t>
            </a:r>
            <a:r>
              <a:rPr lang="en" sz="1200">
                <a:latin typeface="Times New Roman"/>
                <a:ea typeface="Times New Roman"/>
                <a:cs typeface="Times New Roman"/>
                <a:sym typeface="Times New Roman"/>
              </a:rPr>
              <a:t>After the report is generated, the user is returned to the view statistics interface where they can download another report or return to the faculty menu.</a:t>
            </a:r>
          </a:p>
          <a:p>
            <a:pPr lvl="0" rtl="0">
              <a:lnSpc>
                <a:spcPct val="150000"/>
              </a:lnSpc>
              <a:spcBef>
                <a:spcPts val="600"/>
              </a:spcBef>
              <a:buNone/>
            </a:pPr>
            <a:r>
              <a:rPr b="1" lang="en" sz="1200">
                <a:latin typeface="Times New Roman"/>
                <a:ea typeface="Times New Roman"/>
                <a:cs typeface="Times New Roman"/>
                <a:sym typeface="Times New Roman"/>
              </a:rPr>
              <a:t>Post-conditions:  </a:t>
            </a:r>
            <a:r>
              <a:rPr lang="en" sz="1200">
                <a:latin typeface="Times New Roman"/>
                <a:ea typeface="Times New Roman"/>
                <a:cs typeface="Times New Roman"/>
                <a:sym typeface="Times New Roman"/>
              </a:rPr>
              <a:t>The system waits for a request to generate a report, if any new students were added or modified, it updates all entry before generating the report</a:t>
            </a:r>
          </a:p>
          <a:p>
            <a:pPr lvl="0" rtl="0">
              <a:lnSpc>
                <a:spcPct val="150000"/>
              </a:lnSpc>
              <a:spcBef>
                <a:spcPts val="600"/>
              </a:spcBef>
              <a:buNone/>
            </a:pPr>
            <a:r>
              <a:t/>
            </a:r>
            <a:endParaRPr b="1" sz="1200">
              <a:solidFill>
                <a:srgbClr val="FF0000"/>
              </a:solidFill>
              <a:latin typeface="Times New Roman"/>
              <a:ea typeface="Times New Roman"/>
              <a:cs typeface="Times New Roman"/>
              <a:sym typeface="Times New Roman"/>
            </a:endParaRPr>
          </a:p>
        </p:txBody>
      </p:sp>
      <p:sp>
        <p:nvSpPr>
          <p:cNvPr id="189" name="Shape 189"/>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Shape 194"/>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AccessStudentInformation - Use Case Narrative</a:t>
            </a:r>
          </a:p>
        </p:txBody>
      </p:sp>
      <p:sp>
        <p:nvSpPr>
          <p:cNvPr id="195" name="Shape 195"/>
          <p:cNvSpPr txBox="1"/>
          <p:nvPr/>
        </p:nvSpPr>
        <p:spPr>
          <a:xfrm>
            <a:off x="1830625" y="1154375"/>
            <a:ext cx="3934500" cy="4590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196" name="Shape 196"/>
          <p:cNvSpPr txBox="1"/>
          <p:nvPr/>
        </p:nvSpPr>
        <p:spPr>
          <a:xfrm>
            <a:off x="302250" y="619075"/>
            <a:ext cx="8418600" cy="3037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Author: </a:t>
            </a:r>
            <a:r>
              <a:rPr lang="en" sz="1200">
                <a:latin typeface="Times New Roman"/>
                <a:ea typeface="Times New Roman"/>
                <a:cs typeface="Times New Roman"/>
                <a:sym typeface="Times New Roman"/>
              </a:rPr>
              <a:t>Malique Dowridge</a:t>
            </a:r>
            <a:r>
              <a:rPr b="1"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Jonathan David, Ahmed Ansari</a:t>
            </a:r>
          </a:p>
          <a:p>
            <a:pPr lvl="0" rtl="0">
              <a:lnSpc>
                <a:spcPct val="150000"/>
              </a:lnSpc>
              <a:spcBef>
                <a:spcPts val="500"/>
              </a:spcBef>
              <a:buNone/>
            </a:pPr>
            <a:r>
              <a:rPr b="1" lang="en" sz="1200">
                <a:latin typeface="Times New Roman"/>
                <a:ea typeface="Times New Roman"/>
                <a:cs typeface="Times New Roman"/>
                <a:sym typeface="Times New Roman"/>
              </a:rPr>
              <a:t>Last Update: </a:t>
            </a:r>
            <a:r>
              <a:rPr lang="en" sz="1200">
                <a:latin typeface="Times New Roman"/>
                <a:ea typeface="Times New Roman"/>
                <a:cs typeface="Times New Roman"/>
                <a:sym typeface="Times New Roman"/>
              </a:rPr>
              <a:t>05/04/17</a:t>
            </a:r>
          </a:p>
          <a:p>
            <a:pPr lvl="0" rtl="0">
              <a:lnSpc>
                <a:spcPct val="150000"/>
              </a:lnSpc>
              <a:spcBef>
                <a:spcPts val="500"/>
              </a:spcBef>
              <a:buNone/>
            </a:pPr>
            <a:r>
              <a:rPr b="1" lang="en" sz="1200">
                <a:latin typeface="Times New Roman"/>
                <a:ea typeface="Times New Roman"/>
                <a:cs typeface="Times New Roman"/>
                <a:sym typeface="Times New Roman"/>
              </a:rPr>
              <a:t>Pre-Conditions: </a:t>
            </a:r>
          </a:p>
          <a:p>
            <a:pPr indent="-304800" lvl="0" marL="457200" rtl="0">
              <a:lnSpc>
                <a:spcPct val="150000"/>
              </a:lnSpc>
              <a:spcBef>
                <a:spcPts val="500"/>
              </a:spcBef>
              <a:buSzPct val="100000"/>
              <a:buFont typeface="Times New Roman"/>
              <a:buChar char="●"/>
            </a:pPr>
            <a:r>
              <a:rPr lang="en" sz="1200">
                <a:latin typeface="Times New Roman"/>
                <a:ea typeface="Times New Roman"/>
                <a:cs typeface="Times New Roman"/>
                <a:sym typeface="Times New Roman"/>
              </a:rPr>
              <a:t>The user must be authenticated in the system,  must have authentication status of a faculty member.</a:t>
            </a:r>
          </a:p>
          <a:p>
            <a:pPr lvl="0" rtl="0">
              <a:lnSpc>
                <a:spcPct val="150000"/>
              </a:lnSpc>
              <a:spcBef>
                <a:spcPts val="500"/>
              </a:spcBef>
              <a:buNone/>
            </a:pPr>
            <a:r>
              <a:rPr b="1" lang="en" sz="1200">
                <a:latin typeface="Times New Roman"/>
                <a:ea typeface="Times New Roman"/>
                <a:cs typeface="Times New Roman"/>
                <a:sym typeface="Times New Roman"/>
              </a:rPr>
              <a:t>Initialization: </a:t>
            </a:r>
          </a:p>
          <a:p>
            <a:pPr indent="-304800" lvl="0" marL="457200" rtl="0">
              <a:lnSpc>
                <a:spcPct val="150000"/>
              </a:lnSpc>
              <a:spcBef>
                <a:spcPts val="500"/>
              </a:spcBef>
              <a:buSzPct val="100000"/>
              <a:buFont typeface="Times New Roman"/>
              <a:buChar char="●"/>
            </a:pPr>
            <a:r>
              <a:rPr lang="en" sz="1200">
                <a:latin typeface="Times New Roman"/>
                <a:ea typeface="Times New Roman"/>
                <a:cs typeface="Times New Roman"/>
                <a:sym typeface="Times New Roman"/>
              </a:rPr>
              <a:t>Starts on demand, a valid student first and last name must be entered to retrieve the student's full information.</a:t>
            </a:r>
          </a:p>
          <a:p>
            <a:pPr lvl="0" rtl="0">
              <a:lnSpc>
                <a:spcPct val="150000"/>
              </a:lnSpc>
              <a:spcBef>
                <a:spcPts val="500"/>
              </a:spcBef>
              <a:buNone/>
            </a:pPr>
            <a:r>
              <a:rPr b="1" lang="en" sz="1200">
                <a:latin typeface="Times New Roman"/>
                <a:ea typeface="Times New Roman"/>
                <a:cs typeface="Times New Roman"/>
                <a:sym typeface="Times New Roman"/>
              </a:rPr>
              <a:t>Dialog: </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The user must be authenticated into the system as a faculty member.</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The authenticated faculty member chooses from a menu to Access a student's information.</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The students basic information imported  includes student name, student number, address(s), phone number(s), birth date, gender, class status, major department, minor department (if applicable), degree program, current courses, last semester grades and advisor.</a:t>
            </a:r>
          </a:p>
          <a:p>
            <a:pPr lvl="0" rtl="0">
              <a:lnSpc>
                <a:spcPct val="150000"/>
              </a:lnSpc>
              <a:spcBef>
                <a:spcPts val="500"/>
              </a:spcBef>
              <a:buNone/>
            </a:pPr>
            <a:r>
              <a:t/>
            </a:r>
            <a:endParaRPr sz="1200">
              <a:latin typeface="Times New Roman"/>
              <a:ea typeface="Times New Roman"/>
              <a:cs typeface="Times New Roman"/>
              <a:sym typeface="Times New Roman"/>
            </a:endParaRPr>
          </a:p>
          <a:p>
            <a:pPr lvl="0" rtl="0">
              <a:lnSpc>
                <a:spcPct val="150000"/>
              </a:lnSpc>
              <a:spcBef>
                <a:spcPts val="500"/>
              </a:spcBef>
              <a:buNone/>
            </a:pPr>
            <a:r>
              <a:t/>
            </a:r>
            <a:endParaRPr sz="1200">
              <a:latin typeface="Times New Roman"/>
              <a:ea typeface="Times New Roman"/>
              <a:cs typeface="Times New Roman"/>
              <a:sym typeface="Times New Roman"/>
            </a:endParaRPr>
          </a:p>
          <a:p>
            <a:pPr lvl="0" rtl="0">
              <a:lnSpc>
                <a:spcPct val="150000"/>
              </a:lnSpc>
              <a:spcBef>
                <a:spcPts val="0"/>
              </a:spcBef>
              <a:buNone/>
            </a:pPr>
            <a:r>
              <a:t/>
            </a:r>
            <a:endParaRPr sz="1200">
              <a:latin typeface="Times New Roman"/>
              <a:ea typeface="Times New Roman"/>
              <a:cs typeface="Times New Roman"/>
              <a:sym typeface="Times New Roman"/>
            </a:endParaRPr>
          </a:p>
        </p:txBody>
      </p:sp>
      <p:sp>
        <p:nvSpPr>
          <p:cNvPr id="197" name="Shape 19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AccessStudentInformation - Use Case Narrative (cont)</a:t>
            </a:r>
          </a:p>
        </p:txBody>
      </p:sp>
      <p:sp>
        <p:nvSpPr>
          <p:cNvPr id="203" name="Shape 203"/>
          <p:cNvSpPr txBox="1"/>
          <p:nvPr/>
        </p:nvSpPr>
        <p:spPr>
          <a:xfrm>
            <a:off x="302250" y="762700"/>
            <a:ext cx="8418600" cy="36111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Dialog (cont):</a:t>
            </a:r>
          </a:p>
          <a:p>
            <a:pPr indent="-304800" lvl="0" marL="457200" rtl="0">
              <a:lnSpc>
                <a:spcPct val="150000"/>
              </a:lnSpc>
              <a:spcBef>
                <a:spcPts val="500"/>
              </a:spcBef>
              <a:buSzPct val="100000"/>
              <a:buFont typeface="Times New Roman"/>
              <a:buChar char="●"/>
            </a:pPr>
            <a:r>
              <a:rPr lang="en" sz="1200">
                <a:latin typeface="Times New Roman"/>
                <a:ea typeface="Times New Roman"/>
                <a:cs typeface="Times New Roman"/>
                <a:sym typeface="Times New Roman"/>
              </a:rPr>
              <a:t>Gets the additional student information from the External Interface, which gets it from Transcript, Financial Aid and Registration systems.</a:t>
            </a:r>
          </a:p>
          <a:p>
            <a:pPr indent="-304800" lvl="0" marL="457200" rtl="0">
              <a:lnSpc>
                <a:spcPct val="150000"/>
              </a:lnSpc>
              <a:spcBef>
                <a:spcPts val="500"/>
              </a:spcBef>
              <a:buSzPct val="100000"/>
              <a:buFont typeface="Times New Roman"/>
              <a:buChar char="●"/>
            </a:pPr>
            <a:r>
              <a:rPr lang="en" sz="1200">
                <a:latin typeface="Times New Roman"/>
                <a:ea typeface="Times New Roman"/>
                <a:cs typeface="Times New Roman"/>
                <a:sym typeface="Times New Roman"/>
              </a:rPr>
              <a:t>Financial aid has information regarding financial aid amount and the financial aid type</a:t>
            </a:r>
          </a:p>
          <a:p>
            <a:pPr indent="-304800" lvl="0" marL="457200" rtl="0">
              <a:lnSpc>
                <a:spcPct val="150000"/>
              </a:lnSpc>
              <a:spcBef>
                <a:spcPts val="500"/>
              </a:spcBef>
              <a:buSzPct val="100000"/>
              <a:buFont typeface="Times New Roman"/>
              <a:buChar char="●"/>
            </a:pPr>
            <a:r>
              <a:rPr lang="en" sz="1200">
                <a:latin typeface="Times New Roman"/>
                <a:ea typeface="Times New Roman"/>
                <a:cs typeface="Times New Roman"/>
                <a:sym typeface="Times New Roman"/>
              </a:rPr>
              <a:t>Registration systems has information on the student's courses/sections that a student is currently taking and who their advisor is</a:t>
            </a:r>
          </a:p>
          <a:p>
            <a:pPr indent="-304800" lvl="0" marL="457200" rtl="0">
              <a:lnSpc>
                <a:spcPct val="150000"/>
              </a:lnSpc>
              <a:spcBef>
                <a:spcPts val="500"/>
              </a:spcBef>
              <a:buSzPct val="100000"/>
              <a:buFont typeface="Times New Roman"/>
              <a:buChar char="●"/>
            </a:pPr>
            <a:r>
              <a:rPr lang="en" sz="1200">
                <a:latin typeface="Times New Roman"/>
                <a:ea typeface="Times New Roman"/>
                <a:cs typeface="Times New Roman"/>
                <a:sym typeface="Times New Roman"/>
              </a:rPr>
              <a:t>Transcript System has the students grades for the last semester along with their GPA</a:t>
            </a:r>
          </a:p>
          <a:p>
            <a:pPr lvl="0" rtl="0">
              <a:lnSpc>
                <a:spcPct val="150000"/>
              </a:lnSpc>
              <a:spcBef>
                <a:spcPts val="600"/>
              </a:spcBef>
              <a:buNone/>
            </a:pPr>
            <a:r>
              <a:rPr b="1" lang="en" sz="1200">
                <a:latin typeface="Times New Roman"/>
                <a:ea typeface="Times New Roman"/>
                <a:cs typeface="Times New Roman"/>
                <a:sym typeface="Times New Roman"/>
              </a:rPr>
              <a:t>Termination:</a:t>
            </a:r>
          </a:p>
          <a:p>
            <a:pPr indent="-304800" lvl="0" marL="457200" rtl="0">
              <a:lnSpc>
                <a:spcPct val="150000"/>
              </a:lnSpc>
              <a:spcBef>
                <a:spcPts val="600"/>
              </a:spcBef>
              <a:buSzPct val="100000"/>
              <a:buFont typeface="Times New Roman"/>
              <a:buChar char="●"/>
            </a:pPr>
            <a:r>
              <a:rPr lang="en" sz="1200">
                <a:latin typeface="Times New Roman"/>
                <a:ea typeface="Times New Roman"/>
                <a:cs typeface="Times New Roman"/>
                <a:sym typeface="Times New Roman"/>
              </a:rPr>
              <a:t>The student information has been accessed, the user is returned to the general access student information page where they can look up an additional students information. </a:t>
            </a:r>
          </a:p>
          <a:p>
            <a:pPr indent="-304800" lvl="0" marL="457200" rtl="0">
              <a:lnSpc>
                <a:spcPct val="150000"/>
              </a:lnSpc>
              <a:spcBef>
                <a:spcPts val="600"/>
              </a:spcBef>
              <a:buSzPct val="100000"/>
              <a:buFont typeface="Times New Roman"/>
              <a:buChar char="●"/>
            </a:pPr>
            <a:r>
              <a:rPr b="1" lang="en" sz="1200">
                <a:latin typeface="Times New Roman"/>
                <a:ea typeface="Times New Roman"/>
                <a:cs typeface="Times New Roman"/>
                <a:sym typeface="Times New Roman"/>
              </a:rPr>
              <a:t>Post-conditions: </a:t>
            </a:r>
            <a:r>
              <a:rPr lang="en" sz="1200">
                <a:latin typeface="Times New Roman"/>
                <a:ea typeface="Times New Roman"/>
                <a:cs typeface="Times New Roman"/>
                <a:sym typeface="Times New Roman"/>
              </a:rPr>
              <a:t>Access Student Information awaits for a new request to access the student information.</a:t>
            </a:r>
          </a:p>
          <a:p>
            <a:pPr lvl="0" rtl="0">
              <a:lnSpc>
                <a:spcPct val="150000"/>
              </a:lnSpc>
              <a:spcBef>
                <a:spcPts val="500"/>
              </a:spcBef>
              <a:buNone/>
            </a:pPr>
            <a:r>
              <a:t/>
            </a:r>
            <a:endParaRPr sz="1200">
              <a:latin typeface="Times New Roman"/>
              <a:ea typeface="Times New Roman"/>
              <a:cs typeface="Times New Roman"/>
              <a:sym typeface="Times New Roman"/>
            </a:endParaRPr>
          </a:p>
        </p:txBody>
      </p:sp>
      <p:sp>
        <p:nvSpPr>
          <p:cNvPr id="204" name="Shape 20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Shape 209"/>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External Interface</a:t>
            </a:r>
            <a:r>
              <a:rPr b="1" lang="en">
                <a:solidFill>
                  <a:srgbClr val="FFFFFF"/>
                </a:solidFill>
                <a:latin typeface="Times New Roman"/>
                <a:ea typeface="Times New Roman"/>
                <a:cs typeface="Times New Roman"/>
                <a:sym typeface="Times New Roman"/>
              </a:rPr>
              <a:t> - Use Case Narrative</a:t>
            </a:r>
          </a:p>
        </p:txBody>
      </p:sp>
      <p:sp>
        <p:nvSpPr>
          <p:cNvPr id="210" name="Shape 210"/>
          <p:cNvSpPr txBox="1"/>
          <p:nvPr/>
        </p:nvSpPr>
        <p:spPr>
          <a:xfrm>
            <a:off x="1830625" y="1154375"/>
            <a:ext cx="3934500" cy="4590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211" name="Shape 211"/>
          <p:cNvSpPr txBox="1"/>
          <p:nvPr/>
        </p:nvSpPr>
        <p:spPr>
          <a:xfrm>
            <a:off x="302250" y="619075"/>
            <a:ext cx="8418600" cy="3037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Author: </a:t>
            </a:r>
            <a:r>
              <a:rPr lang="en" sz="1200">
                <a:latin typeface="Times New Roman"/>
                <a:ea typeface="Times New Roman"/>
                <a:cs typeface="Times New Roman"/>
                <a:sym typeface="Times New Roman"/>
              </a:rPr>
              <a:t>Malique Dowridge</a:t>
            </a:r>
            <a:r>
              <a:rPr b="1"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Jonathan David, Ahmed Ansari</a:t>
            </a:r>
          </a:p>
          <a:p>
            <a:pPr lvl="0" rtl="0">
              <a:lnSpc>
                <a:spcPct val="150000"/>
              </a:lnSpc>
              <a:spcBef>
                <a:spcPts val="500"/>
              </a:spcBef>
              <a:buNone/>
            </a:pPr>
            <a:r>
              <a:rPr b="1" lang="en" sz="1200">
                <a:latin typeface="Times New Roman"/>
                <a:ea typeface="Times New Roman"/>
                <a:cs typeface="Times New Roman"/>
                <a:sym typeface="Times New Roman"/>
              </a:rPr>
              <a:t>Last Update:</a:t>
            </a:r>
            <a:r>
              <a:rPr b="1" lang="en" sz="1200">
                <a:solidFill>
                  <a:srgbClr val="FF0000"/>
                </a:solidFill>
                <a:latin typeface="Times New Roman"/>
                <a:ea typeface="Times New Roman"/>
                <a:cs typeface="Times New Roman"/>
                <a:sym typeface="Times New Roman"/>
              </a:rPr>
              <a:t> </a:t>
            </a:r>
            <a:r>
              <a:rPr lang="en" sz="1200">
                <a:latin typeface="Times New Roman"/>
                <a:ea typeface="Times New Roman"/>
                <a:cs typeface="Times New Roman"/>
                <a:sym typeface="Times New Roman"/>
              </a:rPr>
              <a:t>05/05/17</a:t>
            </a:r>
          </a:p>
          <a:p>
            <a:pPr lvl="0" rtl="0">
              <a:lnSpc>
                <a:spcPct val="150000"/>
              </a:lnSpc>
              <a:spcBef>
                <a:spcPts val="500"/>
              </a:spcBef>
              <a:buNone/>
            </a:pPr>
            <a:r>
              <a:rPr b="1" lang="en" sz="1200">
                <a:latin typeface="Times New Roman"/>
                <a:ea typeface="Times New Roman"/>
                <a:cs typeface="Times New Roman"/>
                <a:sym typeface="Times New Roman"/>
              </a:rPr>
              <a:t>Pre-Conditions: </a:t>
            </a:r>
            <a:r>
              <a:rPr lang="en" sz="1200">
                <a:latin typeface="Times New Roman"/>
                <a:ea typeface="Times New Roman"/>
                <a:cs typeface="Times New Roman"/>
                <a:sym typeface="Times New Roman"/>
              </a:rPr>
              <a:t>The user must be authenticated in the system,  must have authentication status of a faculty member.</a:t>
            </a:r>
          </a:p>
          <a:p>
            <a:pPr lvl="0" rtl="0">
              <a:lnSpc>
                <a:spcPct val="150000"/>
              </a:lnSpc>
              <a:spcBef>
                <a:spcPts val="500"/>
              </a:spcBef>
              <a:buNone/>
            </a:pPr>
            <a:r>
              <a:rPr b="1" lang="en" sz="1200">
                <a:latin typeface="Times New Roman"/>
                <a:ea typeface="Times New Roman"/>
                <a:cs typeface="Times New Roman"/>
                <a:sym typeface="Times New Roman"/>
              </a:rPr>
              <a:t>Initialization: </a:t>
            </a:r>
            <a:r>
              <a:rPr lang="en" sz="1200">
                <a:latin typeface="Times New Roman"/>
                <a:ea typeface="Times New Roman"/>
                <a:cs typeface="Times New Roman"/>
                <a:sym typeface="Times New Roman"/>
              </a:rPr>
              <a:t>Starts when student information is accessed by a faculty or administrator.</a:t>
            </a:r>
          </a:p>
          <a:p>
            <a:pPr lvl="0" rtl="0">
              <a:lnSpc>
                <a:spcPct val="150000"/>
              </a:lnSpc>
              <a:spcBef>
                <a:spcPts val="500"/>
              </a:spcBef>
              <a:buNone/>
            </a:pPr>
            <a:r>
              <a:rPr b="1" lang="en" sz="1200">
                <a:latin typeface="Times New Roman"/>
                <a:ea typeface="Times New Roman"/>
                <a:cs typeface="Times New Roman"/>
                <a:sym typeface="Times New Roman"/>
              </a:rPr>
              <a:t>Dialog: </a:t>
            </a:r>
          </a:p>
          <a:p>
            <a:pPr indent="-304800" lvl="0" marL="457200" rtl="0">
              <a:lnSpc>
                <a:spcPct val="150000"/>
              </a:lnSpc>
              <a:spcBef>
                <a:spcPts val="0"/>
              </a:spcBef>
              <a:spcAft>
                <a:spcPts val="1600"/>
              </a:spcAft>
              <a:buSzPct val="100000"/>
              <a:buFont typeface="Times New Roman"/>
              <a:buChar char="●"/>
            </a:pPr>
            <a:r>
              <a:rPr lang="en" sz="1200">
                <a:latin typeface="Times New Roman"/>
                <a:ea typeface="Times New Roman"/>
                <a:cs typeface="Times New Roman"/>
                <a:sym typeface="Times New Roman"/>
              </a:rPr>
              <a:t>Interfaces with TS (Transcript System) which will extract the grade reports and send that information to the external interface for each student. At the end of each semester, the transcript system updates the student's GPA.</a:t>
            </a:r>
          </a:p>
          <a:p>
            <a:pPr indent="-304800" lvl="0" marL="457200" rtl="0">
              <a:lnSpc>
                <a:spcPct val="150000"/>
              </a:lnSpc>
              <a:spcBef>
                <a:spcPts val="0"/>
              </a:spcBef>
              <a:spcAft>
                <a:spcPts val="1600"/>
              </a:spcAft>
              <a:buSzPct val="100000"/>
              <a:buFont typeface="Times New Roman"/>
              <a:buChar char="●"/>
            </a:pPr>
            <a:r>
              <a:rPr lang="en" sz="1200">
                <a:latin typeface="Times New Roman"/>
                <a:ea typeface="Times New Roman"/>
                <a:cs typeface="Times New Roman"/>
                <a:sym typeface="Times New Roman"/>
              </a:rPr>
              <a:t>Interfaces with TS (Transcript System) which will extract the grade reports and send that information to the external interface for each student. At the end of each semester, the transcript system updates the student's GPA.</a:t>
            </a:r>
          </a:p>
          <a:p>
            <a:pPr indent="-304800" lvl="0" marL="457200" rtl="0">
              <a:lnSpc>
                <a:spcPct val="150000"/>
              </a:lnSpc>
              <a:spcBef>
                <a:spcPts val="0"/>
              </a:spcBef>
              <a:spcAft>
                <a:spcPts val="1600"/>
              </a:spcAft>
              <a:buSzPct val="100000"/>
              <a:buFont typeface="Times New Roman"/>
              <a:buChar char="●"/>
            </a:pPr>
            <a:r>
              <a:rPr lang="en" sz="1200">
                <a:latin typeface="Times New Roman"/>
                <a:ea typeface="Times New Roman"/>
                <a:cs typeface="Times New Roman"/>
                <a:sym typeface="Times New Roman"/>
              </a:rPr>
              <a:t>The third system is FAS (Financial Aid System).This system is in charge of the the type of financial aid and how much aid is applied to a student. At anytime this aid type and aid amount can change, therefore these two systems are synchronizing with each other constantly. If a student has a balance that is outstanding, their student registration status will be placed on hold.</a:t>
            </a:r>
          </a:p>
          <a:p>
            <a:pPr lvl="0" rtl="0">
              <a:lnSpc>
                <a:spcPct val="150000"/>
              </a:lnSpc>
              <a:spcBef>
                <a:spcPts val="500"/>
              </a:spcBef>
              <a:buNone/>
            </a:pPr>
            <a:r>
              <a:t/>
            </a:r>
            <a:endParaRPr sz="1200">
              <a:solidFill>
                <a:srgbClr val="FF0000"/>
              </a:solidFill>
              <a:latin typeface="Times New Roman"/>
              <a:ea typeface="Times New Roman"/>
              <a:cs typeface="Times New Roman"/>
              <a:sym typeface="Times New Roman"/>
            </a:endParaRPr>
          </a:p>
          <a:p>
            <a:pPr lvl="0" rtl="0">
              <a:lnSpc>
                <a:spcPct val="150000"/>
              </a:lnSpc>
              <a:spcBef>
                <a:spcPts val="500"/>
              </a:spcBef>
              <a:buNone/>
            </a:pPr>
            <a:r>
              <a:t/>
            </a:r>
            <a:endParaRPr sz="1200">
              <a:solidFill>
                <a:srgbClr val="FF0000"/>
              </a:solidFill>
              <a:latin typeface="Times New Roman"/>
              <a:ea typeface="Times New Roman"/>
              <a:cs typeface="Times New Roman"/>
              <a:sym typeface="Times New Roman"/>
            </a:endParaRPr>
          </a:p>
          <a:p>
            <a:pPr lvl="0" rtl="0">
              <a:lnSpc>
                <a:spcPct val="150000"/>
              </a:lnSpc>
              <a:spcBef>
                <a:spcPts val="600"/>
              </a:spcBef>
              <a:buNone/>
            </a:pPr>
            <a:r>
              <a:t/>
            </a:r>
            <a:endParaRPr sz="1200">
              <a:solidFill>
                <a:srgbClr val="FF0000"/>
              </a:solidFill>
              <a:latin typeface="Times New Roman"/>
              <a:ea typeface="Times New Roman"/>
              <a:cs typeface="Times New Roman"/>
              <a:sym typeface="Times New Roman"/>
            </a:endParaRPr>
          </a:p>
          <a:p>
            <a:pPr lvl="0" rtl="0">
              <a:lnSpc>
                <a:spcPct val="150000"/>
              </a:lnSpc>
              <a:spcBef>
                <a:spcPts val="500"/>
              </a:spcBef>
              <a:buNone/>
            </a:pPr>
            <a:r>
              <a:t/>
            </a:r>
            <a:endParaRPr sz="1200">
              <a:solidFill>
                <a:srgbClr val="FF0000"/>
              </a:solidFill>
              <a:latin typeface="Times New Roman"/>
              <a:ea typeface="Times New Roman"/>
              <a:cs typeface="Times New Roman"/>
              <a:sym typeface="Times New Roman"/>
            </a:endParaRPr>
          </a:p>
          <a:p>
            <a:pPr lvl="0" rtl="0">
              <a:lnSpc>
                <a:spcPct val="150000"/>
              </a:lnSpc>
              <a:spcBef>
                <a:spcPts val="0"/>
              </a:spcBef>
              <a:buNone/>
            </a:pPr>
            <a:r>
              <a:t/>
            </a:r>
            <a:endParaRPr b="1" sz="1200">
              <a:solidFill>
                <a:srgbClr val="FF0000"/>
              </a:solidFill>
              <a:latin typeface="Times New Roman"/>
              <a:ea typeface="Times New Roman"/>
              <a:cs typeface="Times New Roman"/>
              <a:sym typeface="Times New Roman"/>
            </a:endParaRPr>
          </a:p>
        </p:txBody>
      </p:sp>
      <p:sp>
        <p:nvSpPr>
          <p:cNvPr id="212" name="Shape 21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Shape 77"/>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lgn="ctr">
              <a:spcBef>
                <a:spcPts val="0"/>
              </a:spcBef>
              <a:buNone/>
            </a:pPr>
            <a:r>
              <a:rPr lang="en" sz="4200">
                <a:solidFill>
                  <a:srgbClr val="FFFFFF"/>
                </a:solidFill>
              </a:rPr>
              <a:t>Table of Contents</a:t>
            </a:r>
          </a:p>
        </p:txBody>
      </p:sp>
      <p:sp>
        <p:nvSpPr>
          <p:cNvPr id="78" name="Shape 78"/>
          <p:cNvSpPr txBox="1"/>
          <p:nvPr>
            <p:ph idx="1" type="body"/>
          </p:nvPr>
        </p:nvSpPr>
        <p:spPr>
          <a:xfrm>
            <a:off x="471900" y="1690475"/>
            <a:ext cx="3999900" cy="2710200"/>
          </a:xfrm>
          <a:prstGeom prst="rect">
            <a:avLst/>
          </a:prstGeom>
        </p:spPr>
        <p:txBody>
          <a:bodyPr anchorCtr="0" anchor="t" bIns="91425" lIns="91425" rIns="91425" wrap="square" tIns="91425">
            <a:noAutofit/>
          </a:bodyPr>
          <a:lstStyle/>
          <a:p>
            <a:pPr lvl="0" rtl="0" algn="ctr">
              <a:lnSpc>
                <a:spcPct val="100000"/>
              </a:lnSpc>
              <a:spcBef>
                <a:spcPts val="0"/>
              </a:spcBef>
              <a:spcAft>
                <a:spcPts val="0"/>
              </a:spcAft>
              <a:buClr>
                <a:srgbClr val="434343"/>
              </a:buClr>
              <a:buSzPct val="25000"/>
              <a:buFont typeface="Roboto"/>
              <a:buNone/>
            </a:pPr>
            <a:r>
              <a:rPr lang="en" sz="800">
                <a:solidFill>
                  <a:srgbClr val="000000"/>
                </a:solidFill>
              </a:rPr>
              <a:t>Introduction………………………………………….………...……......….3</a:t>
            </a:r>
          </a:p>
          <a:p>
            <a:pPr indent="0" lvl="0" marL="0" rtl="0" algn="ctr">
              <a:lnSpc>
                <a:spcPct val="100000"/>
              </a:lnSpc>
              <a:spcBef>
                <a:spcPts val="0"/>
              </a:spcBef>
              <a:spcAft>
                <a:spcPts val="0"/>
              </a:spcAft>
              <a:buClr>
                <a:srgbClr val="434343"/>
              </a:buClr>
              <a:buSzPct val="25000"/>
              <a:buFont typeface="Roboto"/>
              <a:buNone/>
            </a:pPr>
            <a:r>
              <a:rPr lang="en" sz="800">
                <a:solidFill>
                  <a:srgbClr val="000000"/>
                </a:solidFill>
              </a:rPr>
              <a:t>Team Information……………………………..……..……....….....….4</a:t>
            </a:r>
          </a:p>
          <a:p>
            <a:pPr lvl="0" rtl="0">
              <a:lnSpc>
                <a:spcPct val="100000"/>
              </a:lnSpc>
              <a:spcBef>
                <a:spcPts val="0"/>
              </a:spcBef>
              <a:spcAft>
                <a:spcPts val="0"/>
              </a:spcAft>
              <a:buClr>
                <a:srgbClr val="434343"/>
              </a:buClr>
              <a:buSzPct val="25000"/>
              <a:buFont typeface="Roboto"/>
              <a:buNone/>
            </a:pPr>
            <a:r>
              <a:rPr b="1" lang="en" sz="800">
                <a:solidFill>
                  <a:srgbClr val="000000"/>
                </a:solidFill>
              </a:rPr>
              <a:t>Part I: Requirements / Specifications....5</a:t>
            </a:r>
          </a:p>
          <a:p>
            <a:pPr lvl="0" rtl="0" algn="ctr">
              <a:lnSpc>
                <a:spcPct val="100000"/>
              </a:lnSpc>
              <a:spcBef>
                <a:spcPts val="0"/>
              </a:spcBef>
              <a:spcAft>
                <a:spcPts val="0"/>
              </a:spcAft>
              <a:buNone/>
            </a:pPr>
            <a:r>
              <a:rPr lang="en" sz="800">
                <a:solidFill>
                  <a:srgbClr val="000000"/>
                </a:solidFill>
              </a:rPr>
              <a:t>Use Case Diagram…………………………………….……..……….....6</a:t>
            </a:r>
          </a:p>
          <a:p>
            <a:pPr indent="0" lvl="0" marL="0" rtl="0" algn="ctr">
              <a:lnSpc>
                <a:spcPct val="100000"/>
              </a:lnSpc>
              <a:spcBef>
                <a:spcPts val="0"/>
              </a:spcBef>
              <a:spcAft>
                <a:spcPts val="0"/>
              </a:spcAft>
              <a:buNone/>
            </a:pPr>
            <a:r>
              <a:rPr lang="en" sz="800">
                <a:solidFill>
                  <a:srgbClr val="000000"/>
                </a:solidFill>
              </a:rPr>
              <a:t>Authentication Narrative………………………………...........7 - 8</a:t>
            </a:r>
          </a:p>
          <a:p>
            <a:pPr indent="0" lvl="0" marL="0" rtl="0" algn="ctr">
              <a:lnSpc>
                <a:spcPct val="100000"/>
              </a:lnSpc>
              <a:spcBef>
                <a:spcPts val="0"/>
              </a:spcBef>
              <a:spcAft>
                <a:spcPts val="0"/>
              </a:spcAft>
              <a:buNone/>
            </a:pPr>
            <a:r>
              <a:rPr lang="en" sz="800">
                <a:solidFill>
                  <a:srgbClr val="000000"/>
                </a:solidFill>
              </a:rPr>
              <a:t>Administrator Narrative……………………………………….…......9</a:t>
            </a:r>
          </a:p>
          <a:p>
            <a:pPr indent="0" lvl="0" marL="0" rtl="0" algn="ctr">
              <a:lnSpc>
                <a:spcPct val="100000"/>
              </a:lnSpc>
              <a:spcBef>
                <a:spcPts val="0"/>
              </a:spcBef>
              <a:spcAft>
                <a:spcPts val="0"/>
              </a:spcAft>
              <a:buNone/>
            </a:pPr>
            <a:r>
              <a:rPr lang="en" sz="800">
                <a:solidFill>
                  <a:srgbClr val="000000"/>
                </a:solidFill>
              </a:rPr>
              <a:t>Generate Statistics Narrative………………………………...10 -11</a:t>
            </a:r>
          </a:p>
          <a:p>
            <a:pPr indent="0" lvl="0" marL="0" rtl="0" algn="ctr">
              <a:lnSpc>
                <a:spcPct val="100000"/>
              </a:lnSpc>
              <a:spcBef>
                <a:spcPts val="0"/>
              </a:spcBef>
              <a:spcAft>
                <a:spcPts val="0"/>
              </a:spcAft>
              <a:buNone/>
            </a:pPr>
            <a:r>
              <a:rPr lang="en" sz="800">
                <a:solidFill>
                  <a:srgbClr val="000000"/>
                </a:solidFill>
              </a:rPr>
              <a:t>InputandModifyStudentInformation Narrative...…12 -13</a:t>
            </a:r>
          </a:p>
          <a:p>
            <a:pPr indent="0" lvl="0" marL="0" rtl="0" algn="ctr">
              <a:lnSpc>
                <a:spcPct val="100000"/>
              </a:lnSpc>
              <a:spcBef>
                <a:spcPts val="0"/>
              </a:spcBef>
              <a:spcAft>
                <a:spcPts val="0"/>
              </a:spcAft>
              <a:buNone/>
            </a:pPr>
            <a:r>
              <a:rPr lang="en" sz="800">
                <a:solidFill>
                  <a:srgbClr val="000000"/>
                </a:solidFill>
              </a:rPr>
              <a:t>Faculty Narrative………………………………..………………………..14</a:t>
            </a:r>
          </a:p>
          <a:p>
            <a:pPr indent="0" lvl="0" marL="0" rtl="0" algn="ctr">
              <a:lnSpc>
                <a:spcPct val="100000"/>
              </a:lnSpc>
              <a:spcBef>
                <a:spcPts val="0"/>
              </a:spcBef>
              <a:spcAft>
                <a:spcPts val="0"/>
              </a:spcAft>
              <a:buNone/>
            </a:pPr>
            <a:r>
              <a:rPr lang="en" sz="800">
                <a:solidFill>
                  <a:srgbClr val="000000"/>
                </a:solidFill>
              </a:rPr>
              <a:t>ViewStatistics Narrative………………………………..………15 -16</a:t>
            </a:r>
          </a:p>
          <a:p>
            <a:pPr indent="0" lvl="0" marL="0" rtl="0" algn="ctr">
              <a:lnSpc>
                <a:spcPct val="100000"/>
              </a:lnSpc>
              <a:spcBef>
                <a:spcPts val="0"/>
              </a:spcBef>
              <a:spcAft>
                <a:spcPts val="0"/>
              </a:spcAft>
              <a:buNone/>
            </a:pPr>
            <a:r>
              <a:rPr lang="en" sz="800">
                <a:solidFill>
                  <a:srgbClr val="000000"/>
                </a:solidFill>
              </a:rPr>
              <a:t>AccessStudentInformation Narrative……………….…17 -18</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ExternalInterface Narrative…………………………..….…..19 - 20</a:t>
            </a:r>
          </a:p>
          <a:p>
            <a:pPr lvl="0" rtl="0">
              <a:lnSpc>
                <a:spcPct val="100000"/>
              </a:lnSpc>
              <a:spcBef>
                <a:spcPts val="0"/>
              </a:spcBef>
              <a:spcAft>
                <a:spcPts val="0"/>
              </a:spcAft>
              <a:buNone/>
            </a:pPr>
            <a:r>
              <a:rPr b="1" lang="en" sz="800">
                <a:solidFill>
                  <a:srgbClr val="000000"/>
                </a:solidFill>
              </a:rPr>
              <a:t>Part II: Design….21</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Authentication Class Diagram……………………….............22</a:t>
            </a:r>
          </a:p>
          <a:p>
            <a:pPr indent="-69850" lvl="0" marL="457200" rtl="0" algn="ctr">
              <a:lnSpc>
                <a:spcPct val="100000"/>
              </a:lnSpc>
              <a:spcBef>
                <a:spcPts val="0"/>
              </a:spcBef>
              <a:spcAft>
                <a:spcPts val="0"/>
              </a:spcAft>
              <a:buClr>
                <a:srgbClr val="000000"/>
              </a:buClr>
              <a:buSzPct val="137500"/>
              <a:buFont typeface="Arial"/>
              <a:buNone/>
            </a:pPr>
            <a:r>
              <a:rPr lang="en" sz="800">
                <a:solidFill>
                  <a:srgbClr val="000000"/>
                </a:solidFill>
              </a:rPr>
              <a:t>Class Description………………………….…….…....23</a:t>
            </a:r>
          </a:p>
          <a:p>
            <a:pPr indent="457200" lvl="0" marL="457200" rtl="0" algn="ctr">
              <a:lnSpc>
                <a:spcPct val="100000"/>
              </a:lnSpc>
              <a:spcBef>
                <a:spcPts val="0"/>
              </a:spcBef>
              <a:spcAft>
                <a:spcPts val="0"/>
              </a:spcAft>
              <a:buNone/>
            </a:pPr>
            <a:r>
              <a:rPr lang="en" sz="800">
                <a:solidFill>
                  <a:srgbClr val="000000"/>
                </a:solidFill>
              </a:rPr>
              <a:t>Communication Diagram………..24</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Administrator Class Diagram…………………………….…......25</a:t>
            </a:r>
          </a:p>
          <a:p>
            <a:pPr indent="-69850" lvl="0" marL="457200" rtl="0" algn="ctr">
              <a:lnSpc>
                <a:spcPct val="100000"/>
              </a:lnSpc>
              <a:spcBef>
                <a:spcPts val="0"/>
              </a:spcBef>
              <a:spcAft>
                <a:spcPts val="0"/>
              </a:spcAft>
              <a:buClr>
                <a:srgbClr val="000000"/>
              </a:buClr>
              <a:buSzPct val="137500"/>
              <a:buFont typeface="Arial"/>
              <a:buNone/>
            </a:pPr>
            <a:r>
              <a:rPr lang="en" sz="800">
                <a:solidFill>
                  <a:srgbClr val="000000"/>
                </a:solidFill>
              </a:rPr>
              <a:t>Class Description…………………………….……...…26</a:t>
            </a:r>
          </a:p>
          <a:p>
            <a:pPr indent="387350" lvl="0" marL="457200" rtl="0" algn="ctr">
              <a:lnSpc>
                <a:spcPct val="100000"/>
              </a:lnSpc>
              <a:spcBef>
                <a:spcPts val="0"/>
              </a:spcBef>
              <a:spcAft>
                <a:spcPts val="0"/>
              </a:spcAft>
              <a:buClr>
                <a:srgbClr val="000000"/>
              </a:buClr>
              <a:buSzPct val="137500"/>
              <a:buFont typeface="Arial"/>
              <a:buNone/>
            </a:pPr>
            <a:r>
              <a:rPr lang="en" sz="800">
                <a:solidFill>
                  <a:srgbClr val="000000"/>
                </a:solidFill>
              </a:rPr>
              <a:t>Communication Diagram………..27</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Generate Statistics Class Diagram………………….…………28</a:t>
            </a:r>
          </a:p>
          <a:p>
            <a:pPr indent="-69850" lvl="0" marL="457200" rtl="0" algn="ctr">
              <a:lnSpc>
                <a:spcPct val="100000"/>
              </a:lnSpc>
              <a:spcBef>
                <a:spcPts val="0"/>
              </a:spcBef>
              <a:spcAft>
                <a:spcPts val="0"/>
              </a:spcAft>
              <a:buClr>
                <a:srgbClr val="000000"/>
              </a:buClr>
              <a:buSzPct val="137500"/>
              <a:buFont typeface="Arial"/>
              <a:buNone/>
            </a:pPr>
            <a:r>
              <a:rPr lang="en" sz="800">
                <a:solidFill>
                  <a:srgbClr val="000000"/>
                </a:solidFill>
              </a:rPr>
              <a:t>Class Description…………………………………29 - 30</a:t>
            </a:r>
          </a:p>
          <a:p>
            <a:pPr indent="387350" lvl="0" marL="457200" rtl="0" algn="ctr">
              <a:lnSpc>
                <a:spcPct val="100000"/>
              </a:lnSpc>
              <a:spcBef>
                <a:spcPts val="0"/>
              </a:spcBef>
              <a:spcAft>
                <a:spcPts val="0"/>
              </a:spcAft>
              <a:buClr>
                <a:srgbClr val="000000"/>
              </a:buClr>
              <a:buSzPct val="137500"/>
              <a:buFont typeface="Arial"/>
              <a:buNone/>
            </a:pPr>
            <a:r>
              <a:rPr lang="en" sz="800">
                <a:solidFill>
                  <a:srgbClr val="000000"/>
                </a:solidFill>
              </a:rPr>
              <a:t>Communication Diagram………...31</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InputandModifyStudentInformation Class Diagram..32</a:t>
            </a:r>
          </a:p>
          <a:p>
            <a:pPr indent="-69850" lvl="0" marL="457200" rtl="0" algn="ctr">
              <a:lnSpc>
                <a:spcPct val="100000"/>
              </a:lnSpc>
              <a:spcBef>
                <a:spcPts val="0"/>
              </a:spcBef>
              <a:spcAft>
                <a:spcPts val="0"/>
              </a:spcAft>
              <a:buClr>
                <a:srgbClr val="000000"/>
              </a:buClr>
              <a:buSzPct val="137500"/>
              <a:buFont typeface="Arial"/>
              <a:buNone/>
            </a:pPr>
            <a:r>
              <a:rPr lang="en" sz="800">
                <a:solidFill>
                  <a:srgbClr val="000000"/>
                </a:solidFill>
              </a:rPr>
              <a:t>Class Description………………………………..33 - 34</a:t>
            </a:r>
          </a:p>
          <a:p>
            <a:pPr indent="387350" lvl="0" marL="457200" rtl="0" algn="ctr">
              <a:lnSpc>
                <a:spcPct val="100000"/>
              </a:lnSpc>
              <a:spcBef>
                <a:spcPts val="0"/>
              </a:spcBef>
              <a:spcAft>
                <a:spcPts val="0"/>
              </a:spcAft>
              <a:buClr>
                <a:srgbClr val="000000"/>
              </a:buClr>
              <a:buSzPct val="137500"/>
              <a:buFont typeface="Arial"/>
              <a:buNone/>
            </a:pPr>
            <a:r>
              <a:rPr lang="en" sz="800">
                <a:solidFill>
                  <a:srgbClr val="000000"/>
                </a:solidFill>
              </a:rPr>
              <a:t>Communication Diagram………...35</a:t>
            </a:r>
          </a:p>
          <a:p>
            <a:pPr indent="387350" lvl="0" marL="457200" rtl="0">
              <a:lnSpc>
                <a:spcPct val="100000"/>
              </a:lnSpc>
              <a:spcBef>
                <a:spcPts val="0"/>
              </a:spcBef>
              <a:spcAft>
                <a:spcPts val="0"/>
              </a:spcAft>
              <a:buClr>
                <a:srgbClr val="000000"/>
              </a:buClr>
              <a:buSzPct val="137500"/>
              <a:buFont typeface="Arial"/>
              <a:buNone/>
            </a:pPr>
            <a:r>
              <a:t/>
            </a:r>
            <a:endParaRPr b="1" sz="800">
              <a:solidFill>
                <a:srgbClr val="000000"/>
              </a:solidFill>
            </a:endParaRPr>
          </a:p>
          <a:p>
            <a:pPr indent="457200" lvl="0" rtl="0">
              <a:lnSpc>
                <a:spcPct val="100000"/>
              </a:lnSpc>
              <a:spcBef>
                <a:spcPts val="0"/>
              </a:spcBef>
              <a:spcAft>
                <a:spcPts val="0"/>
              </a:spcAft>
              <a:buClr>
                <a:srgbClr val="434343"/>
              </a:buClr>
              <a:buSzPct val="25000"/>
              <a:buFont typeface="Roboto"/>
              <a:buNone/>
            </a:pPr>
            <a:r>
              <a:t/>
            </a:r>
            <a:endParaRPr sz="800">
              <a:solidFill>
                <a:srgbClr val="000000"/>
              </a:solidFill>
            </a:endParaRPr>
          </a:p>
          <a:p>
            <a:pPr indent="457200" lvl="0" rtl="0">
              <a:lnSpc>
                <a:spcPct val="100000"/>
              </a:lnSpc>
              <a:spcBef>
                <a:spcPts val="0"/>
              </a:spcBef>
              <a:spcAft>
                <a:spcPts val="0"/>
              </a:spcAft>
              <a:buClr>
                <a:srgbClr val="434343"/>
              </a:buClr>
              <a:buSzPct val="25000"/>
              <a:buFont typeface="Roboto"/>
              <a:buNone/>
            </a:pPr>
            <a:r>
              <a:t/>
            </a:r>
            <a:endParaRPr sz="800">
              <a:solidFill>
                <a:srgbClr val="000000"/>
              </a:solidFill>
            </a:endParaRPr>
          </a:p>
          <a:p>
            <a:pPr indent="457200" lvl="0" rtl="0">
              <a:lnSpc>
                <a:spcPct val="100000"/>
              </a:lnSpc>
              <a:spcBef>
                <a:spcPts val="0"/>
              </a:spcBef>
              <a:spcAft>
                <a:spcPts val="0"/>
              </a:spcAft>
              <a:buClr>
                <a:srgbClr val="434343"/>
              </a:buClr>
              <a:buSzPct val="25000"/>
              <a:buFont typeface="Roboto"/>
              <a:buNone/>
            </a:pPr>
            <a:r>
              <a:t/>
            </a:r>
            <a:endParaRPr sz="800">
              <a:solidFill>
                <a:srgbClr val="000000"/>
              </a:solidFill>
            </a:endParaRPr>
          </a:p>
          <a:p>
            <a:pPr lvl="0" rtl="0">
              <a:lnSpc>
                <a:spcPct val="100000"/>
              </a:lnSpc>
              <a:spcBef>
                <a:spcPts val="0"/>
              </a:spcBef>
              <a:spcAft>
                <a:spcPts val="0"/>
              </a:spcAft>
              <a:buClr>
                <a:srgbClr val="434343"/>
              </a:buClr>
              <a:buSzPct val="25000"/>
              <a:buFont typeface="Roboto"/>
              <a:buNone/>
            </a:pPr>
            <a:r>
              <a:rPr lang="en" sz="800">
                <a:solidFill>
                  <a:srgbClr val="000000"/>
                </a:solidFill>
              </a:rPr>
              <a:t>	</a:t>
            </a:r>
          </a:p>
          <a:p>
            <a:pPr lvl="0">
              <a:spcBef>
                <a:spcPts val="0"/>
              </a:spcBef>
              <a:buNone/>
            </a:pPr>
            <a:r>
              <a:t/>
            </a:r>
            <a:endParaRPr sz="800">
              <a:solidFill>
                <a:srgbClr val="000000"/>
              </a:solidFill>
            </a:endParaRPr>
          </a:p>
          <a:p>
            <a:pPr lvl="0">
              <a:spcBef>
                <a:spcPts val="0"/>
              </a:spcBef>
              <a:buNone/>
            </a:pPr>
            <a:r>
              <a:t/>
            </a:r>
            <a:endParaRPr>
              <a:solidFill>
                <a:srgbClr val="000000"/>
              </a:solidFill>
            </a:endParaRPr>
          </a:p>
        </p:txBody>
      </p:sp>
      <p:sp>
        <p:nvSpPr>
          <p:cNvPr id="79" name="Shape 79"/>
          <p:cNvSpPr txBox="1"/>
          <p:nvPr>
            <p:ph idx="2" type="body"/>
          </p:nvPr>
        </p:nvSpPr>
        <p:spPr>
          <a:xfrm>
            <a:off x="4694250" y="1690475"/>
            <a:ext cx="3999900" cy="2710200"/>
          </a:xfrm>
          <a:prstGeom prst="rect">
            <a:avLst/>
          </a:prstGeom>
        </p:spPr>
        <p:txBody>
          <a:bodyPr anchorCtr="0" anchor="t" bIns="91425" lIns="91425" rIns="91425" wrap="square" tIns="91425">
            <a:noAutofit/>
          </a:bodyPr>
          <a:lstStyle/>
          <a:p>
            <a:pPr indent="0" lvl="0" marL="0" rtl="0" algn="ctr">
              <a:lnSpc>
                <a:spcPct val="100000"/>
              </a:lnSpc>
              <a:spcBef>
                <a:spcPts val="0"/>
              </a:spcBef>
              <a:spcAft>
                <a:spcPts val="0"/>
              </a:spcAft>
              <a:buNone/>
            </a:pPr>
            <a:r>
              <a:rPr lang="en" sz="800">
                <a:solidFill>
                  <a:srgbClr val="000000"/>
                </a:solidFill>
              </a:rPr>
              <a:t>Faculty Class Diagram………………………………..…………………...36</a:t>
            </a:r>
          </a:p>
          <a:p>
            <a:pPr indent="0" lvl="0" marL="457200" rtl="0" algn="ctr">
              <a:lnSpc>
                <a:spcPct val="100000"/>
              </a:lnSpc>
              <a:spcBef>
                <a:spcPts val="0"/>
              </a:spcBef>
              <a:spcAft>
                <a:spcPts val="0"/>
              </a:spcAft>
              <a:buNone/>
            </a:pPr>
            <a:r>
              <a:rPr lang="en" sz="800">
                <a:solidFill>
                  <a:srgbClr val="000000"/>
                </a:solidFill>
              </a:rPr>
              <a:t>Class Description…………………………………………...37</a:t>
            </a:r>
          </a:p>
          <a:p>
            <a:pPr indent="457200" lvl="0" marL="457200" rtl="0" algn="ctr">
              <a:lnSpc>
                <a:spcPct val="100000"/>
              </a:lnSpc>
              <a:spcBef>
                <a:spcPts val="0"/>
              </a:spcBef>
              <a:spcAft>
                <a:spcPts val="0"/>
              </a:spcAft>
              <a:buNone/>
            </a:pPr>
            <a:r>
              <a:rPr lang="en" sz="800">
                <a:solidFill>
                  <a:srgbClr val="000000"/>
                </a:solidFill>
              </a:rPr>
              <a:t>Communication Diagram…………....38</a:t>
            </a:r>
          </a:p>
          <a:p>
            <a:pPr indent="0" lvl="0" marL="0" rtl="0" algn="ctr">
              <a:lnSpc>
                <a:spcPct val="100000"/>
              </a:lnSpc>
              <a:spcBef>
                <a:spcPts val="0"/>
              </a:spcBef>
              <a:spcAft>
                <a:spcPts val="0"/>
              </a:spcAft>
              <a:buNone/>
            </a:pPr>
            <a:r>
              <a:rPr lang="en" sz="800">
                <a:solidFill>
                  <a:srgbClr val="000000"/>
                </a:solidFill>
              </a:rPr>
              <a:t>ViewStatistics Class Diagram………………………………..……….39</a:t>
            </a:r>
          </a:p>
          <a:p>
            <a:pPr indent="0" lvl="0" marL="457200" rtl="0" algn="ctr">
              <a:lnSpc>
                <a:spcPct val="100000"/>
              </a:lnSpc>
              <a:spcBef>
                <a:spcPts val="0"/>
              </a:spcBef>
              <a:spcAft>
                <a:spcPts val="0"/>
              </a:spcAft>
              <a:buNone/>
            </a:pPr>
            <a:r>
              <a:rPr lang="en" sz="800">
                <a:solidFill>
                  <a:srgbClr val="000000"/>
                </a:solidFill>
              </a:rPr>
              <a:t>Class Description………………………………………......40</a:t>
            </a:r>
          </a:p>
          <a:p>
            <a:pPr indent="457200" lvl="0" marL="457200" rtl="0" algn="ctr">
              <a:lnSpc>
                <a:spcPct val="100000"/>
              </a:lnSpc>
              <a:spcBef>
                <a:spcPts val="0"/>
              </a:spcBef>
              <a:spcAft>
                <a:spcPts val="0"/>
              </a:spcAft>
              <a:buNone/>
            </a:pPr>
            <a:r>
              <a:rPr lang="en" sz="800">
                <a:solidFill>
                  <a:srgbClr val="000000"/>
                </a:solidFill>
              </a:rPr>
              <a:t>Communication Diagram…………....41</a:t>
            </a:r>
          </a:p>
          <a:p>
            <a:pPr indent="0" lvl="0" marL="0" rtl="0" algn="ctr">
              <a:lnSpc>
                <a:spcPct val="100000"/>
              </a:lnSpc>
              <a:spcBef>
                <a:spcPts val="0"/>
              </a:spcBef>
              <a:spcAft>
                <a:spcPts val="0"/>
              </a:spcAft>
              <a:buNone/>
            </a:pPr>
            <a:r>
              <a:rPr lang="en" sz="800">
                <a:solidFill>
                  <a:srgbClr val="000000"/>
                </a:solidFill>
              </a:rPr>
              <a:t>AccessStudentInformation Class Diagram…………………..42</a:t>
            </a:r>
          </a:p>
          <a:p>
            <a:pPr indent="0" lvl="0" marL="457200" rtl="0" algn="ctr">
              <a:lnSpc>
                <a:spcPct val="100000"/>
              </a:lnSpc>
              <a:spcBef>
                <a:spcPts val="0"/>
              </a:spcBef>
              <a:spcAft>
                <a:spcPts val="0"/>
              </a:spcAft>
              <a:buNone/>
            </a:pPr>
            <a:r>
              <a:rPr lang="en" sz="800">
                <a:solidFill>
                  <a:srgbClr val="000000"/>
                </a:solidFill>
              </a:rPr>
              <a:t>Class Description…………………………………… 43 - 44</a:t>
            </a:r>
          </a:p>
          <a:p>
            <a:pPr indent="457200" lvl="0" marL="457200" rtl="0" algn="ctr">
              <a:lnSpc>
                <a:spcPct val="100000"/>
              </a:lnSpc>
              <a:spcBef>
                <a:spcPts val="0"/>
              </a:spcBef>
              <a:spcAft>
                <a:spcPts val="0"/>
              </a:spcAft>
              <a:buNone/>
            </a:pPr>
            <a:r>
              <a:rPr lang="en" sz="800">
                <a:solidFill>
                  <a:srgbClr val="000000"/>
                </a:solidFill>
              </a:rPr>
              <a:t>Communication Diagram…………….45</a:t>
            </a:r>
          </a:p>
          <a:p>
            <a:pPr indent="0" lvl="0" marL="0" rtl="0" algn="ctr">
              <a:lnSpc>
                <a:spcPct val="100000"/>
              </a:lnSpc>
              <a:spcBef>
                <a:spcPts val="0"/>
              </a:spcBef>
              <a:spcAft>
                <a:spcPts val="0"/>
              </a:spcAft>
              <a:buNone/>
            </a:pPr>
            <a:r>
              <a:rPr lang="en" sz="800">
                <a:solidFill>
                  <a:srgbClr val="000000"/>
                </a:solidFill>
              </a:rPr>
              <a:t>ExternalInterface Class Diagram…………………….……………..46</a:t>
            </a:r>
          </a:p>
          <a:p>
            <a:pPr indent="0" lvl="0" marL="457200" rtl="0" algn="ctr">
              <a:lnSpc>
                <a:spcPct val="100000"/>
              </a:lnSpc>
              <a:spcBef>
                <a:spcPts val="0"/>
              </a:spcBef>
              <a:spcAft>
                <a:spcPts val="0"/>
              </a:spcAft>
              <a:buNone/>
            </a:pPr>
            <a:r>
              <a:rPr lang="en" sz="800">
                <a:solidFill>
                  <a:srgbClr val="000000"/>
                </a:solidFill>
              </a:rPr>
              <a:t>Class Description…………………………………………….47</a:t>
            </a:r>
          </a:p>
          <a:p>
            <a:pPr indent="457200" lvl="0" marL="457200" rtl="0" algn="ctr">
              <a:lnSpc>
                <a:spcPct val="100000"/>
              </a:lnSpc>
              <a:spcBef>
                <a:spcPts val="0"/>
              </a:spcBef>
              <a:spcAft>
                <a:spcPts val="0"/>
              </a:spcAft>
              <a:buNone/>
            </a:pPr>
            <a:r>
              <a:rPr lang="en" sz="800">
                <a:solidFill>
                  <a:srgbClr val="000000"/>
                </a:solidFill>
              </a:rPr>
              <a:t>Communication Diagram……………..48</a:t>
            </a:r>
          </a:p>
          <a:p>
            <a:pPr lvl="0" rtl="0">
              <a:lnSpc>
                <a:spcPct val="100000"/>
              </a:lnSpc>
              <a:spcBef>
                <a:spcPts val="0"/>
              </a:spcBef>
              <a:spcAft>
                <a:spcPts val="0"/>
              </a:spcAft>
              <a:buNone/>
            </a:pPr>
            <a:r>
              <a:rPr b="1" lang="en" sz="800">
                <a:solidFill>
                  <a:srgbClr val="000000"/>
                </a:solidFill>
              </a:rPr>
              <a:t>Part III: Implementation….49</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Authentication Class……………………………….........................50</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Administrator Class…………………………………………..……….......51</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Generate Statistics Class……………………………………..………...52</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InputandModifyStudentInformation Class………..….53 - 54</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Faculty Class………………………………..……………………………..…...55</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ViewStatistics Class………………………………..………………..…….56</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AccessStudentInformation Class…………………...……..57 - 58</a:t>
            </a:r>
          </a:p>
          <a:p>
            <a:pPr indent="-69850" lvl="0" marL="0" rtl="0" algn="ctr">
              <a:lnSpc>
                <a:spcPct val="100000"/>
              </a:lnSpc>
              <a:spcBef>
                <a:spcPts val="0"/>
              </a:spcBef>
              <a:spcAft>
                <a:spcPts val="0"/>
              </a:spcAft>
              <a:buClr>
                <a:srgbClr val="000000"/>
              </a:buClr>
              <a:buSzPct val="137500"/>
              <a:buFont typeface="Arial"/>
              <a:buNone/>
            </a:pPr>
            <a:r>
              <a:rPr lang="en" sz="800">
                <a:solidFill>
                  <a:srgbClr val="000000"/>
                </a:solidFill>
              </a:rPr>
              <a:t>ExternalInterface Class…………………………..…………………......59</a:t>
            </a:r>
          </a:p>
        </p:txBody>
      </p:sp>
      <p:sp>
        <p:nvSpPr>
          <p:cNvPr id="80" name="Shape 8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Shape 217"/>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External Interface - Use Case Narrative (cont)</a:t>
            </a:r>
          </a:p>
        </p:txBody>
      </p:sp>
      <p:sp>
        <p:nvSpPr>
          <p:cNvPr id="218" name="Shape 218"/>
          <p:cNvSpPr txBox="1"/>
          <p:nvPr/>
        </p:nvSpPr>
        <p:spPr>
          <a:xfrm>
            <a:off x="1830625" y="1154375"/>
            <a:ext cx="3934500" cy="4590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219" name="Shape 219"/>
          <p:cNvSpPr txBox="1"/>
          <p:nvPr/>
        </p:nvSpPr>
        <p:spPr>
          <a:xfrm>
            <a:off x="302250" y="619075"/>
            <a:ext cx="8418600" cy="3037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Dialog (cont):</a:t>
            </a:r>
          </a:p>
          <a:p>
            <a:pPr indent="-304800" lvl="0" marL="457200" rtl="0">
              <a:lnSpc>
                <a:spcPct val="150000"/>
              </a:lnSpc>
              <a:spcBef>
                <a:spcPts val="0"/>
              </a:spcBef>
              <a:spcAft>
                <a:spcPts val="1600"/>
              </a:spcAft>
              <a:buSzPct val="100000"/>
              <a:buFont typeface="Times New Roman"/>
              <a:buChar char="●"/>
            </a:pPr>
            <a:r>
              <a:rPr lang="en" sz="1200">
                <a:latin typeface="Times New Roman"/>
                <a:ea typeface="Times New Roman"/>
                <a:cs typeface="Times New Roman"/>
                <a:sym typeface="Times New Roman"/>
              </a:rPr>
              <a:t>The fourth system that SIAS interfaces with is the RS (registration system). This is in charge of keeping track of student enrollment and student courses. Student registration status will be placed on hold via the registration system six weeks after the semester begins.</a:t>
            </a:r>
          </a:p>
          <a:p>
            <a:pPr lvl="0" rtl="0">
              <a:lnSpc>
                <a:spcPct val="150000"/>
              </a:lnSpc>
              <a:spcBef>
                <a:spcPts val="600"/>
              </a:spcBef>
              <a:buNone/>
            </a:pPr>
            <a:r>
              <a:rPr b="1" lang="en" sz="1200">
                <a:latin typeface="Times New Roman"/>
                <a:ea typeface="Times New Roman"/>
                <a:cs typeface="Times New Roman"/>
                <a:sym typeface="Times New Roman"/>
              </a:rPr>
              <a:t>Termination: </a:t>
            </a:r>
            <a:r>
              <a:rPr lang="en" sz="1200">
                <a:latin typeface="Times New Roman"/>
                <a:ea typeface="Times New Roman"/>
                <a:cs typeface="Times New Roman"/>
                <a:sym typeface="Times New Roman"/>
              </a:rPr>
              <a:t>Terminates after student information has been updated</a:t>
            </a:r>
          </a:p>
          <a:p>
            <a:pPr lvl="0" rtl="0">
              <a:lnSpc>
                <a:spcPct val="150000"/>
              </a:lnSpc>
              <a:spcBef>
                <a:spcPts val="600"/>
              </a:spcBef>
              <a:buNone/>
            </a:pPr>
            <a:r>
              <a:rPr b="1" lang="en" sz="1200">
                <a:latin typeface="Times New Roman"/>
                <a:ea typeface="Times New Roman"/>
                <a:cs typeface="Times New Roman"/>
                <a:sym typeface="Times New Roman"/>
              </a:rPr>
              <a:t>Postconditions: </a:t>
            </a:r>
            <a:r>
              <a:rPr lang="en" sz="1200">
                <a:latin typeface="Times New Roman"/>
                <a:ea typeface="Times New Roman"/>
                <a:cs typeface="Times New Roman"/>
                <a:sym typeface="Times New Roman"/>
              </a:rPr>
              <a:t>waits for an update from input student info to update the system or from generate statistics to send information for students and the grade information  or factly/ admin to send UES information</a:t>
            </a:r>
          </a:p>
          <a:p>
            <a:pPr lvl="0" rtl="0">
              <a:lnSpc>
                <a:spcPct val="150000"/>
              </a:lnSpc>
              <a:spcBef>
                <a:spcPts val="0"/>
              </a:spcBef>
              <a:spcAft>
                <a:spcPts val="1600"/>
              </a:spcAft>
              <a:buNone/>
            </a:pPr>
            <a:r>
              <a:t/>
            </a:r>
            <a:endParaRPr sz="1200">
              <a:latin typeface="Times New Roman"/>
              <a:ea typeface="Times New Roman"/>
              <a:cs typeface="Times New Roman"/>
              <a:sym typeface="Times New Roman"/>
            </a:endParaRPr>
          </a:p>
          <a:p>
            <a:pPr lvl="0" rtl="0">
              <a:lnSpc>
                <a:spcPct val="150000"/>
              </a:lnSpc>
              <a:spcBef>
                <a:spcPts val="0"/>
              </a:spcBef>
              <a:buNone/>
            </a:pPr>
            <a:r>
              <a:t/>
            </a:r>
            <a:endParaRPr b="1" sz="1300">
              <a:latin typeface="Times New Roman"/>
              <a:ea typeface="Times New Roman"/>
              <a:cs typeface="Times New Roman"/>
              <a:sym typeface="Times New Roman"/>
            </a:endParaRPr>
          </a:p>
        </p:txBody>
      </p:sp>
      <p:sp>
        <p:nvSpPr>
          <p:cNvPr id="220" name="Shape 22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txBox="1"/>
          <p:nvPr>
            <p:ph type="ctrTitle"/>
          </p:nvPr>
        </p:nvSpPr>
        <p:spPr>
          <a:xfrm>
            <a:off x="390525" y="1819275"/>
            <a:ext cx="8222100" cy="933600"/>
          </a:xfrm>
          <a:prstGeom prst="rect">
            <a:avLst/>
          </a:prstGeom>
        </p:spPr>
        <p:txBody>
          <a:bodyPr anchorCtr="0" anchor="b" bIns="91425" lIns="91425" rIns="91425" wrap="square" tIns="91425">
            <a:noAutofit/>
          </a:bodyPr>
          <a:lstStyle/>
          <a:p>
            <a:pPr lvl="0">
              <a:spcBef>
                <a:spcPts val="0"/>
              </a:spcBef>
              <a:buNone/>
            </a:pPr>
            <a:r>
              <a:t/>
            </a:r>
            <a:endParaRPr b="1" sz="5200">
              <a:solidFill>
                <a:srgbClr val="FFFFFF"/>
              </a:solidFill>
              <a:latin typeface="Arial"/>
              <a:ea typeface="Arial"/>
              <a:cs typeface="Arial"/>
              <a:sym typeface="Arial"/>
            </a:endParaRPr>
          </a:p>
          <a:p>
            <a:pPr lvl="0" rtl="0">
              <a:spcBef>
                <a:spcPts val="0"/>
              </a:spcBef>
              <a:buNone/>
            </a:pPr>
            <a:r>
              <a:rPr b="1" lang="en" sz="5200">
                <a:solidFill>
                  <a:srgbClr val="FFFFFF"/>
                </a:solidFill>
                <a:latin typeface="Arial"/>
                <a:ea typeface="Arial"/>
                <a:cs typeface="Arial"/>
                <a:sym typeface="Arial"/>
              </a:rPr>
              <a:t>Part II: Design</a:t>
            </a:r>
          </a:p>
        </p:txBody>
      </p:sp>
      <p:sp>
        <p:nvSpPr>
          <p:cNvPr id="226" name="Shape 226"/>
          <p:cNvSpPr txBox="1"/>
          <p:nvPr>
            <p:ph idx="1" type="subTitle"/>
          </p:nvPr>
        </p:nvSpPr>
        <p:spPr>
          <a:xfrm>
            <a:off x="390525" y="2789125"/>
            <a:ext cx="8599500" cy="432900"/>
          </a:xfrm>
          <a:prstGeom prst="rect">
            <a:avLst/>
          </a:prstGeom>
        </p:spPr>
        <p:txBody>
          <a:bodyPr anchorCtr="0" anchor="t" bIns="91425" lIns="91425" rIns="91425" wrap="square" tIns="91425">
            <a:noAutofit/>
          </a:bodyPr>
          <a:lstStyle/>
          <a:p>
            <a:pPr lvl="0">
              <a:spcBef>
                <a:spcPts val="0"/>
              </a:spcBef>
              <a:buNone/>
            </a:pPr>
            <a:r>
              <a:rPr b="1" lang="en" sz="2000">
                <a:solidFill>
                  <a:srgbClr val="FFFFFF"/>
                </a:solidFill>
                <a:latin typeface="Arial"/>
                <a:ea typeface="Arial"/>
                <a:cs typeface="Arial"/>
                <a:sym typeface="Arial"/>
              </a:rPr>
              <a:t>Class Diagram,Class Descriptions and Communication Diagrams</a:t>
            </a:r>
          </a:p>
          <a:p>
            <a:pPr lvl="0">
              <a:spcBef>
                <a:spcPts val="0"/>
              </a:spcBef>
              <a:buNone/>
            </a:pPr>
            <a:r>
              <a:t/>
            </a:r>
            <a:endParaRPr b="1" sz="2000">
              <a:solidFill>
                <a:srgbClr val="FFFFFF"/>
              </a:solidFill>
              <a:latin typeface="Arial"/>
              <a:ea typeface="Arial"/>
              <a:cs typeface="Arial"/>
              <a:sym typeface="Arial"/>
            </a:endParaRPr>
          </a:p>
          <a:p>
            <a:pPr lvl="0" rtl="0">
              <a:spcBef>
                <a:spcPts val="0"/>
              </a:spcBef>
              <a:buNone/>
            </a:pPr>
            <a:r>
              <a:t/>
            </a:r>
            <a:endParaRPr b="1" sz="2000">
              <a:solidFill>
                <a:srgbClr val="FFFFFF"/>
              </a:solidFill>
            </a:endParaRPr>
          </a:p>
          <a:p>
            <a:pPr lvl="0" rtl="0">
              <a:spcBef>
                <a:spcPts val="0"/>
              </a:spcBef>
              <a:buNone/>
            </a:pPr>
            <a:r>
              <a:t/>
            </a:r>
            <a:endParaRPr b="1" sz="2000">
              <a:solidFill>
                <a:srgbClr val="FFFFFF"/>
              </a:solidFill>
            </a:endParaRPr>
          </a:p>
        </p:txBody>
      </p:sp>
      <p:sp>
        <p:nvSpPr>
          <p:cNvPr id="227" name="Shape 22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Shape 232"/>
          <p:cNvSpPr/>
          <p:nvPr/>
        </p:nvSpPr>
        <p:spPr>
          <a:xfrm>
            <a:off x="3100425" y="503225"/>
            <a:ext cx="2052900" cy="14697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t" bIns="91425" lIns="91425" rIns="91425" wrap="square" tIns="91425">
            <a:noAutofit/>
          </a:bodyPr>
          <a:lstStyle/>
          <a:p>
            <a:pPr lvl="0" rtl="0" algn="ctr">
              <a:spcBef>
                <a:spcPts val="0"/>
              </a:spcBef>
              <a:buNone/>
            </a:pPr>
            <a:r>
              <a:rPr b="1" i="1" lang="en" sz="1200">
                <a:latin typeface="Times New Roman"/>
                <a:ea typeface="Times New Roman"/>
                <a:cs typeface="Times New Roman"/>
                <a:sym typeface="Times New Roman"/>
              </a:rPr>
              <a:t>Class: Authentication</a:t>
            </a:r>
          </a:p>
          <a:p>
            <a:pPr lvl="0" algn="ctr">
              <a:spcBef>
                <a:spcPts val="0"/>
              </a:spcBef>
              <a:buNone/>
            </a:pPr>
            <a:r>
              <a:rPr b="1" lang="en" sz="1200">
                <a:latin typeface="Times New Roman"/>
                <a:ea typeface="Times New Roman"/>
                <a:cs typeface="Times New Roman"/>
                <a:sym typeface="Times New Roman"/>
              </a:rPr>
              <a:t>-------ATTRIBUTIONS-------</a:t>
            </a:r>
          </a:p>
          <a:p>
            <a:pPr lvl="0" rtl="0" algn="ctr">
              <a:spcBef>
                <a:spcPts val="0"/>
              </a:spcBef>
              <a:buNone/>
            </a:pPr>
            <a:r>
              <a:rPr lang="en" sz="1200">
                <a:latin typeface="Times New Roman"/>
                <a:ea typeface="Times New Roman"/>
                <a:cs typeface="Times New Roman"/>
                <a:sym typeface="Times New Roman"/>
              </a:rPr>
              <a:t>-</a:t>
            </a:r>
            <a:r>
              <a:rPr lang="en" sz="1200">
                <a:latin typeface="Times New Roman"/>
                <a:ea typeface="Times New Roman"/>
                <a:cs typeface="Times New Roman"/>
                <a:sym typeface="Times New Roman"/>
              </a:rPr>
              <a:t>username: string</a:t>
            </a:r>
          </a:p>
          <a:p>
            <a:pPr lvl="0" rtl="0" algn="ctr">
              <a:spcBef>
                <a:spcPts val="0"/>
              </a:spcBef>
              <a:buNone/>
            </a:pPr>
            <a:r>
              <a:rPr lang="en" sz="1200">
                <a:latin typeface="Times New Roman"/>
                <a:ea typeface="Times New Roman"/>
                <a:cs typeface="Times New Roman"/>
                <a:sym typeface="Times New Roman"/>
              </a:rPr>
              <a:t>-password: string</a:t>
            </a:r>
          </a:p>
          <a:p>
            <a:pPr lvl="0" algn="ctr">
              <a:spcBef>
                <a:spcPts val="0"/>
              </a:spcBef>
              <a:buNone/>
            </a:pPr>
            <a:r>
              <a:rPr b="1" lang="en" sz="1200">
                <a:latin typeface="Times New Roman"/>
                <a:ea typeface="Times New Roman"/>
                <a:cs typeface="Times New Roman"/>
                <a:sym typeface="Times New Roman"/>
              </a:rPr>
              <a:t>--------OPERATIONS--------</a:t>
            </a:r>
            <a:r>
              <a:rPr lang="en" sz="1200">
                <a:latin typeface="Times New Roman"/>
                <a:ea typeface="Times New Roman"/>
                <a:cs typeface="Times New Roman"/>
                <a:sym typeface="Times New Roman"/>
              </a:rPr>
              <a:t>+logon();</a:t>
            </a:r>
          </a:p>
          <a:p>
            <a:pPr lvl="0" algn="ctr">
              <a:spcBef>
                <a:spcPts val="0"/>
              </a:spcBef>
              <a:buNone/>
            </a:pPr>
            <a:r>
              <a:rPr lang="en" sz="1200">
                <a:latin typeface="Times New Roman"/>
                <a:ea typeface="Times New Roman"/>
                <a:cs typeface="Times New Roman"/>
                <a:sym typeface="Times New Roman"/>
              </a:rPr>
              <a:t>+logout();</a:t>
            </a:r>
          </a:p>
          <a:p>
            <a:pPr lvl="0" rtl="0" algn="ctr">
              <a:spcBef>
                <a:spcPts val="0"/>
              </a:spcBef>
              <a:buNone/>
            </a:pPr>
            <a:r>
              <a:t/>
            </a:r>
            <a:endParaRPr sz="1200">
              <a:latin typeface="Times New Roman"/>
              <a:ea typeface="Times New Roman"/>
              <a:cs typeface="Times New Roman"/>
              <a:sym typeface="Times New Roman"/>
            </a:endParaRPr>
          </a:p>
          <a:p>
            <a:pPr lvl="0" rtl="0" algn="ctr">
              <a:spcBef>
                <a:spcPts val="0"/>
              </a:spcBef>
              <a:buNone/>
            </a:pPr>
            <a:r>
              <a:t/>
            </a:r>
            <a:endParaRPr sz="1200">
              <a:solidFill>
                <a:srgbClr val="000000"/>
              </a:solidFill>
              <a:latin typeface="Times New Roman"/>
              <a:ea typeface="Times New Roman"/>
              <a:cs typeface="Times New Roman"/>
              <a:sym typeface="Times New Roman"/>
            </a:endParaRPr>
          </a:p>
          <a:p>
            <a:pPr lvl="0" rtl="0" algn="ctr">
              <a:spcBef>
                <a:spcPts val="0"/>
              </a:spcBef>
              <a:buNone/>
            </a:pPr>
            <a:r>
              <a:t/>
            </a:r>
            <a:endParaRPr sz="1200">
              <a:solidFill>
                <a:srgbClr val="000000"/>
              </a:solidFill>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sz="1200">
              <a:solidFill>
                <a:srgbClr val="000000"/>
              </a:solidFill>
              <a:latin typeface="Times New Roman"/>
              <a:ea typeface="Times New Roman"/>
              <a:cs typeface="Times New Roman"/>
              <a:sym typeface="Times New Roman"/>
            </a:endParaRPr>
          </a:p>
        </p:txBody>
      </p:sp>
      <p:sp>
        <p:nvSpPr>
          <p:cNvPr id="233" name="Shape 233"/>
          <p:cNvSpPr/>
          <p:nvPr/>
        </p:nvSpPr>
        <p:spPr>
          <a:xfrm>
            <a:off x="6219050" y="1972825"/>
            <a:ext cx="1816200" cy="17499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indent="387350" lvl="0" rtl="0" algn="l">
              <a:spcBef>
                <a:spcPts val="0"/>
              </a:spcBef>
              <a:buClr>
                <a:srgbClr val="000000"/>
              </a:buClr>
              <a:buSzPct val="91666"/>
              <a:buFont typeface="Arial"/>
              <a:buNone/>
            </a:pPr>
            <a:r>
              <a:rPr b="1" i="1" lang="en" sz="1200">
                <a:latin typeface="Times New Roman"/>
                <a:ea typeface="Times New Roman"/>
                <a:cs typeface="Times New Roman"/>
                <a:sym typeface="Times New Roman"/>
              </a:rPr>
              <a:t>Class: Faculty</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-Faculty_Name: string</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-Rank: char// F for fulltime, A for adjunt</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-Address: string</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+authenticate_admin();</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+return_request();</a:t>
            </a:r>
          </a:p>
        </p:txBody>
      </p:sp>
      <p:sp>
        <p:nvSpPr>
          <p:cNvPr id="234" name="Shape 234"/>
          <p:cNvSpPr/>
          <p:nvPr/>
        </p:nvSpPr>
        <p:spPr>
          <a:xfrm>
            <a:off x="395425" y="1833700"/>
            <a:ext cx="2333400" cy="18891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l">
              <a:spcBef>
                <a:spcPts val="0"/>
              </a:spcBef>
              <a:buClr>
                <a:srgbClr val="000000"/>
              </a:buClr>
              <a:buSzPct val="91666"/>
              <a:buFont typeface="Arial"/>
              <a:buNone/>
            </a:pPr>
            <a:r>
              <a:rPr b="1" i="1" lang="en" sz="1200">
                <a:latin typeface="Times New Roman"/>
                <a:ea typeface="Times New Roman"/>
                <a:cs typeface="Times New Roman"/>
                <a:sym typeface="Times New Roman"/>
              </a:rPr>
              <a:t>Class: Administrator</a:t>
            </a:r>
          </a:p>
          <a:p>
            <a:pPr lv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algn="ctr">
              <a:spcBef>
                <a:spcPts val="0"/>
              </a:spcBef>
              <a:buClr>
                <a:srgbClr val="000000"/>
              </a:buClr>
              <a:buSzPct val="91666"/>
              <a:buFont typeface="Arial"/>
              <a:buNone/>
            </a:pPr>
            <a:r>
              <a:rPr lang="en" sz="1200">
                <a:latin typeface="Times New Roman"/>
                <a:ea typeface="Times New Roman"/>
                <a:cs typeface="Times New Roman"/>
                <a:sym typeface="Times New Roman"/>
              </a:rPr>
              <a:t>-Faculty_Name: string</a:t>
            </a:r>
          </a:p>
          <a:p>
            <a:pPr lvl="0" algn="ctr">
              <a:spcBef>
                <a:spcPts val="0"/>
              </a:spcBef>
              <a:buClr>
                <a:srgbClr val="000000"/>
              </a:buClr>
              <a:buSzPct val="91666"/>
              <a:buFont typeface="Arial"/>
              <a:buNone/>
            </a:pPr>
            <a:r>
              <a:rPr lang="en" sz="1200">
                <a:latin typeface="Times New Roman"/>
                <a:ea typeface="Times New Roman"/>
                <a:cs typeface="Times New Roman"/>
                <a:sym typeface="Times New Roman"/>
              </a:rPr>
              <a:t>-Rank: char// F for fulltime, A for adjunt</a:t>
            </a:r>
          </a:p>
          <a:p>
            <a:pPr lvl="0" algn="ctr">
              <a:spcBef>
                <a:spcPts val="0"/>
              </a:spcBef>
              <a:buClr>
                <a:srgbClr val="000000"/>
              </a:buClr>
              <a:buSzPct val="91666"/>
              <a:buFont typeface="Arial"/>
              <a:buNone/>
            </a:pPr>
            <a:r>
              <a:rPr lang="en" sz="1200">
                <a:latin typeface="Times New Roman"/>
                <a:ea typeface="Times New Roman"/>
                <a:cs typeface="Times New Roman"/>
                <a:sym typeface="Times New Roman"/>
              </a:rPr>
              <a:t>-Address: string</a:t>
            </a:r>
          </a:p>
          <a:p>
            <a:pPr lv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+authenticate_staff();</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+return_request();</a:t>
            </a:r>
          </a:p>
        </p:txBody>
      </p:sp>
      <p:cxnSp>
        <p:nvCxnSpPr>
          <p:cNvPr id="235" name="Shape 235"/>
          <p:cNvCxnSpPr>
            <a:endCxn id="232" idx="2"/>
          </p:cNvCxnSpPr>
          <p:nvPr/>
        </p:nvCxnSpPr>
        <p:spPr>
          <a:xfrm rot="10800000">
            <a:off x="4126875" y="1972925"/>
            <a:ext cx="9600" cy="346800"/>
          </a:xfrm>
          <a:prstGeom prst="straightConnector1">
            <a:avLst/>
          </a:prstGeom>
          <a:noFill/>
          <a:ln cap="flat" cmpd="sng" w="9525">
            <a:solidFill>
              <a:srgbClr val="595959"/>
            </a:solidFill>
            <a:prstDash val="solid"/>
            <a:round/>
            <a:headEnd len="lg" w="lg" type="none"/>
            <a:tailEnd len="lg" w="lg" type="triangle"/>
          </a:ln>
        </p:spPr>
      </p:cxnSp>
      <p:cxnSp>
        <p:nvCxnSpPr>
          <p:cNvPr id="236" name="Shape 236"/>
          <p:cNvCxnSpPr/>
          <p:nvPr/>
        </p:nvCxnSpPr>
        <p:spPr>
          <a:xfrm rot="10800000">
            <a:off x="4162800" y="2311450"/>
            <a:ext cx="1335600" cy="0"/>
          </a:xfrm>
          <a:prstGeom prst="straightConnector1">
            <a:avLst/>
          </a:prstGeom>
          <a:noFill/>
          <a:ln cap="flat" cmpd="sng" w="9525">
            <a:solidFill>
              <a:srgbClr val="595959"/>
            </a:solidFill>
            <a:prstDash val="solid"/>
            <a:round/>
            <a:headEnd len="lg" w="lg" type="none"/>
            <a:tailEnd len="lg" w="lg" type="none"/>
          </a:ln>
        </p:spPr>
      </p:cxnSp>
      <p:cxnSp>
        <p:nvCxnSpPr>
          <p:cNvPr id="237" name="Shape 237"/>
          <p:cNvCxnSpPr/>
          <p:nvPr/>
        </p:nvCxnSpPr>
        <p:spPr>
          <a:xfrm rot="10800000">
            <a:off x="5492925" y="1170525"/>
            <a:ext cx="0" cy="1134000"/>
          </a:xfrm>
          <a:prstGeom prst="straightConnector1">
            <a:avLst/>
          </a:prstGeom>
          <a:noFill/>
          <a:ln cap="flat" cmpd="sng" w="9525">
            <a:solidFill>
              <a:srgbClr val="595959"/>
            </a:solidFill>
            <a:prstDash val="solid"/>
            <a:round/>
            <a:headEnd len="lg" w="lg" type="none"/>
            <a:tailEnd len="lg" w="lg" type="none"/>
          </a:ln>
        </p:spPr>
      </p:cxnSp>
      <p:cxnSp>
        <p:nvCxnSpPr>
          <p:cNvPr id="238" name="Shape 238"/>
          <p:cNvCxnSpPr>
            <a:endCxn id="234" idx="0"/>
          </p:cNvCxnSpPr>
          <p:nvPr/>
        </p:nvCxnSpPr>
        <p:spPr>
          <a:xfrm>
            <a:off x="1556125" y="1396300"/>
            <a:ext cx="6000" cy="437400"/>
          </a:xfrm>
          <a:prstGeom prst="straightConnector1">
            <a:avLst/>
          </a:prstGeom>
          <a:noFill/>
          <a:ln cap="flat" cmpd="sng" w="9525">
            <a:solidFill>
              <a:srgbClr val="595959"/>
            </a:solidFill>
            <a:prstDash val="solid"/>
            <a:round/>
            <a:headEnd len="lg" w="lg" type="none"/>
            <a:tailEnd len="lg" w="lg" type="none"/>
          </a:ln>
        </p:spPr>
      </p:cxnSp>
      <p:cxnSp>
        <p:nvCxnSpPr>
          <p:cNvPr id="239" name="Shape 239"/>
          <p:cNvCxnSpPr/>
          <p:nvPr/>
        </p:nvCxnSpPr>
        <p:spPr>
          <a:xfrm flipH="1">
            <a:off x="1552047" y="1397900"/>
            <a:ext cx="1385400" cy="300"/>
          </a:xfrm>
          <a:prstGeom prst="straightConnector1">
            <a:avLst/>
          </a:prstGeom>
          <a:noFill/>
          <a:ln cap="flat" cmpd="sng" w="9525">
            <a:solidFill>
              <a:srgbClr val="595959"/>
            </a:solidFill>
            <a:prstDash val="solid"/>
            <a:round/>
            <a:headEnd len="lg" w="lg" type="none"/>
            <a:tailEnd len="lg" w="lg" type="none"/>
          </a:ln>
        </p:spPr>
      </p:cxnSp>
      <p:cxnSp>
        <p:nvCxnSpPr>
          <p:cNvPr id="240" name="Shape 240"/>
          <p:cNvCxnSpPr/>
          <p:nvPr/>
        </p:nvCxnSpPr>
        <p:spPr>
          <a:xfrm>
            <a:off x="2930853" y="1404825"/>
            <a:ext cx="300" cy="908100"/>
          </a:xfrm>
          <a:prstGeom prst="straightConnector1">
            <a:avLst/>
          </a:prstGeom>
          <a:noFill/>
          <a:ln cap="flat" cmpd="sng" w="9525">
            <a:solidFill>
              <a:srgbClr val="595959"/>
            </a:solidFill>
            <a:prstDash val="solid"/>
            <a:round/>
            <a:headEnd len="lg" w="lg" type="none"/>
            <a:tailEnd len="lg" w="lg" type="none"/>
          </a:ln>
        </p:spPr>
      </p:cxnSp>
      <p:cxnSp>
        <p:nvCxnSpPr>
          <p:cNvPr id="241" name="Shape 241"/>
          <p:cNvCxnSpPr/>
          <p:nvPr/>
        </p:nvCxnSpPr>
        <p:spPr>
          <a:xfrm rot="10800000">
            <a:off x="2930775" y="2310025"/>
            <a:ext cx="1277700" cy="2100"/>
          </a:xfrm>
          <a:prstGeom prst="straightConnector1">
            <a:avLst/>
          </a:prstGeom>
          <a:noFill/>
          <a:ln cap="flat" cmpd="sng" w="9525">
            <a:solidFill>
              <a:srgbClr val="595959"/>
            </a:solidFill>
            <a:prstDash val="solid"/>
            <a:round/>
            <a:headEnd len="lg" w="lg" type="none"/>
            <a:tailEnd len="lg" w="lg" type="none"/>
          </a:ln>
        </p:spPr>
      </p:cxnSp>
      <p:cxnSp>
        <p:nvCxnSpPr>
          <p:cNvPr id="242" name="Shape 242"/>
          <p:cNvCxnSpPr>
            <a:endCxn id="233" idx="0"/>
          </p:cNvCxnSpPr>
          <p:nvPr/>
        </p:nvCxnSpPr>
        <p:spPr>
          <a:xfrm>
            <a:off x="7126850" y="1169125"/>
            <a:ext cx="300" cy="803700"/>
          </a:xfrm>
          <a:prstGeom prst="straightConnector1">
            <a:avLst/>
          </a:prstGeom>
          <a:noFill/>
          <a:ln cap="flat" cmpd="sng" w="9525">
            <a:solidFill>
              <a:srgbClr val="595959"/>
            </a:solidFill>
            <a:prstDash val="solid"/>
            <a:round/>
            <a:headEnd len="lg" w="lg" type="none"/>
            <a:tailEnd len="lg" w="lg" type="none"/>
          </a:ln>
        </p:spPr>
      </p:cxnSp>
      <p:cxnSp>
        <p:nvCxnSpPr>
          <p:cNvPr id="243" name="Shape 243"/>
          <p:cNvCxnSpPr/>
          <p:nvPr/>
        </p:nvCxnSpPr>
        <p:spPr>
          <a:xfrm>
            <a:off x="5492350" y="1166050"/>
            <a:ext cx="1634400" cy="5100"/>
          </a:xfrm>
          <a:prstGeom prst="straightConnector1">
            <a:avLst/>
          </a:prstGeom>
          <a:noFill/>
          <a:ln cap="flat" cmpd="sng" w="9525">
            <a:solidFill>
              <a:srgbClr val="595959"/>
            </a:solidFill>
            <a:prstDash val="solid"/>
            <a:round/>
            <a:headEnd len="lg" w="lg" type="none"/>
            <a:tailEnd len="lg" w="lg" type="none"/>
          </a:ln>
        </p:spPr>
      </p:cxnSp>
      <p:sp>
        <p:nvSpPr>
          <p:cNvPr id="244" name="Shape 24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Shape 249"/>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a:spcBef>
                <a:spcPts val="0"/>
              </a:spcBef>
              <a:buNone/>
            </a:pPr>
            <a:r>
              <a:rPr lang="en"/>
              <a:t>Authentication Clas</a:t>
            </a:r>
            <a:r>
              <a:rPr lang="en"/>
              <a:t>s Description</a:t>
            </a:r>
          </a:p>
        </p:txBody>
      </p:sp>
      <p:sp>
        <p:nvSpPr>
          <p:cNvPr id="250" name="Shape 250"/>
          <p:cNvSpPr txBox="1"/>
          <p:nvPr>
            <p:ph idx="1" type="body"/>
          </p:nvPr>
        </p:nvSpPr>
        <p:spPr>
          <a:xfrm>
            <a:off x="471900" y="1919075"/>
            <a:ext cx="8137200" cy="27102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logon() is called from the Authentication class which prompts the user to enter a username and password to proceed further into the SIAS system.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If the user enters administrator credentials, authenticate_admin() from the Administrator to verify the user’s access level is correct and can only access administrator functions. After the verification, it gives the user access to the administrator menu.</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If the user enters faculty credentials (username and password), +authenticate_staff() from the Faculty to verify the user’s access level is correct and can only access faculty functions. After the verification, it gives the user access to the faculty menu.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logout(); from the authentication class is called when a user is completed their session and wishes to terminate their current session. </a:t>
            </a:r>
          </a:p>
          <a:p>
            <a:pPr lvl="0" rtl="0">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a:p>
            <a:pPr lvl="0">
              <a:lnSpc>
                <a:spcPct val="115000"/>
              </a:lnSpc>
              <a:spcBef>
                <a:spcPts val="0"/>
              </a:spcBef>
              <a:buNone/>
            </a:pPr>
            <a:r>
              <a:t/>
            </a:r>
            <a:endParaRPr b="0" sz="1400">
              <a:latin typeface="Times New Roman"/>
              <a:ea typeface="Times New Roman"/>
              <a:cs typeface="Times New Roman"/>
              <a:sym typeface="Times New Roman"/>
            </a:endParaRPr>
          </a:p>
        </p:txBody>
      </p:sp>
      <p:sp>
        <p:nvSpPr>
          <p:cNvPr id="251" name="Shape 25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Shape 256"/>
          <p:cNvSpPr txBox="1"/>
          <p:nvPr>
            <p:ph idx="1" type="body"/>
          </p:nvPr>
        </p:nvSpPr>
        <p:spPr>
          <a:xfrm>
            <a:off x="185275" y="1237200"/>
            <a:ext cx="2909100" cy="3163500"/>
          </a:xfrm>
          <a:prstGeom prst="rect">
            <a:avLst/>
          </a:prstGeom>
        </p:spPr>
        <p:txBody>
          <a:bodyPr anchorCtr="0" anchor="t" bIns="91425" lIns="91425" rIns="91425" wrap="square" tIns="91425">
            <a:noAutofit/>
          </a:bodyPr>
          <a:lstStyle/>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+authenticate_admin() </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+authenticate_staff() </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+logout();</a:t>
            </a:r>
          </a:p>
          <a:p>
            <a:pPr lvl="0" rtl="0">
              <a:lnSpc>
                <a:spcPct val="100000"/>
              </a:lnSpc>
              <a:spcBef>
                <a:spcPts val="0"/>
              </a:spcBef>
              <a:spcAft>
                <a:spcPts val="0"/>
              </a:spcAft>
              <a:buNone/>
            </a:pPr>
            <a:r>
              <a:t/>
            </a:r>
            <a:endParaRPr b="1" sz="1000">
              <a:solidFill>
                <a:srgbClr val="FFFFFF"/>
              </a:solidFill>
              <a:latin typeface="Times New Roman"/>
              <a:ea typeface="Times New Roman"/>
              <a:cs typeface="Times New Roman"/>
              <a:sym typeface="Times New Roman"/>
            </a:endParaRPr>
          </a:p>
        </p:txBody>
      </p:sp>
      <p:pic>
        <p:nvPicPr>
          <p:cNvPr descr="sad-girl-stick-figure-RTA6bd7Ec.png" id="257" name="Shape 257"/>
          <p:cNvPicPr preferRelativeResize="0"/>
          <p:nvPr/>
        </p:nvPicPr>
        <p:blipFill>
          <a:blip r:embed="rId3">
            <a:alphaModFix/>
          </a:blip>
          <a:stretch>
            <a:fillRect/>
          </a:stretch>
        </p:blipFill>
        <p:spPr>
          <a:xfrm>
            <a:off x="3604523" y="266563"/>
            <a:ext cx="600250" cy="1440613"/>
          </a:xfrm>
          <a:prstGeom prst="rect">
            <a:avLst/>
          </a:prstGeom>
          <a:noFill/>
          <a:ln>
            <a:noFill/>
          </a:ln>
        </p:spPr>
      </p:pic>
      <p:cxnSp>
        <p:nvCxnSpPr>
          <p:cNvPr id="258" name="Shape 258"/>
          <p:cNvCxnSpPr>
            <a:endCxn id="259" idx="1"/>
          </p:cNvCxnSpPr>
          <p:nvPr/>
        </p:nvCxnSpPr>
        <p:spPr>
          <a:xfrm>
            <a:off x="4204624" y="986885"/>
            <a:ext cx="1734900" cy="0"/>
          </a:xfrm>
          <a:prstGeom prst="straightConnector1">
            <a:avLst/>
          </a:prstGeom>
          <a:noFill/>
          <a:ln cap="flat" cmpd="sng" w="9525">
            <a:solidFill>
              <a:srgbClr val="595959"/>
            </a:solidFill>
            <a:prstDash val="solid"/>
            <a:round/>
            <a:headEnd len="lg" w="lg" type="none"/>
            <a:tailEnd len="lg" w="lg" type="triangle"/>
          </a:ln>
        </p:spPr>
      </p:cxnSp>
      <p:sp>
        <p:nvSpPr>
          <p:cNvPr id="260" name="Shape 260"/>
          <p:cNvSpPr/>
          <p:nvPr/>
        </p:nvSpPr>
        <p:spPr>
          <a:xfrm>
            <a:off x="6918295" y="1966773"/>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Clr>
                <a:srgbClr val="000000"/>
              </a:buClr>
              <a:buSzPct val="78571"/>
              <a:buFont typeface="Arial"/>
              <a:buNone/>
            </a:pPr>
            <a:r>
              <a:rPr lang="en">
                <a:solidFill>
                  <a:srgbClr val="000000"/>
                </a:solidFill>
              </a:rPr>
              <a:t>:Administrator</a:t>
            </a:r>
          </a:p>
        </p:txBody>
      </p:sp>
      <p:cxnSp>
        <p:nvCxnSpPr>
          <p:cNvPr id="261" name="Shape 261"/>
          <p:cNvCxnSpPr>
            <a:stCxn id="259" idx="2"/>
            <a:endCxn id="262" idx="0"/>
          </p:cNvCxnSpPr>
          <p:nvPr/>
        </p:nvCxnSpPr>
        <p:spPr>
          <a:xfrm flipH="1">
            <a:off x="5794024" y="1279385"/>
            <a:ext cx="1053600" cy="687300"/>
          </a:xfrm>
          <a:prstGeom prst="straightConnector1">
            <a:avLst/>
          </a:prstGeom>
          <a:noFill/>
          <a:ln cap="flat" cmpd="sng" w="9525">
            <a:solidFill>
              <a:srgbClr val="595959"/>
            </a:solidFill>
            <a:prstDash val="solid"/>
            <a:round/>
            <a:headEnd len="lg" w="lg" type="none"/>
            <a:tailEnd len="lg" w="lg" type="triangle"/>
          </a:ln>
        </p:spPr>
      </p:cxnSp>
      <p:sp>
        <p:nvSpPr>
          <p:cNvPr id="262" name="Shape 262"/>
          <p:cNvSpPr/>
          <p:nvPr/>
        </p:nvSpPr>
        <p:spPr>
          <a:xfrm>
            <a:off x="4885858" y="1966773"/>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:Faculty</a:t>
            </a:r>
          </a:p>
        </p:txBody>
      </p:sp>
      <p:sp>
        <p:nvSpPr>
          <p:cNvPr id="263" name="Shape 263"/>
          <p:cNvSpPr txBox="1"/>
          <p:nvPr/>
        </p:nvSpPr>
        <p:spPr>
          <a:xfrm>
            <a:off x="4885850" y="575224"/>
            <a:ext cx="372600" cy="381000"/>
          </a:xfrm>
          <a:prstGeom prst="rect">
            <a:avLst/>
          </a:prstGeom>
          <a:noFill/>
          <a:ln>
            <a:noFill/>
          </a:ln>
        </p:spPr>
        <p:txBody>
          <a:bodyPr anchorCtr="0" anchor="t" bIns="91425" lIns="91425" rIns="91425" wrap="square" tIns="91425">
            <a:noAutofit/>
          </a:bodyPr>
          <a:lstStyle/>
          <a:p>
            <a:pPr lvl="0" rtl="0">
              <a:spcBef>
                <a:spcPts val="0"/>
              </a:spcBef>
              <a:buNone/>
            </a:pPr>
            <a:r>
              <a:rPr lang="en"/>
              <a:t>1</a:t>
            </a:r>
          </a:p>
        </p:txBody>
      </p:sp>
      <p:cxnSp>
        <p:nvCxnSpPr>
          <p:cNvPr id="264" name="Shape 264"/>
          <p:cNvCxnSpPr>
            <a:stCxn id="259" idx="2"/>
            <a:endCxn id="260" idx="0"/>
          </p:cNvCxnSpPr>
          <p:nvPr/>
        </p:nvCxnSpPr>
        <p:spPr>
          <a:xfrm>
            <a:off x="6847624" y="1279385"/>
            <a:ext cx="978900" cy="687300"/>
          </a:xfrm>
          <a:prstGeom prst="straightConnector1">
            <a:avLst/>
          </a:prstGeom>
          <a:noFill/>
          <a:ln cap="flat" cmpd="sng" w="9525">
            <a:solidFill>
              <a:srgbClr val="595959"/>
            </a:solidFill>
            <a:prstDash val="solid"/>
            <a:round/>
            <a:headEnd len="lg" w="lg" type="none"/>
            <a:tailEnd len="lg" w="lg" type="triangle"/>
          </a:ln>
        </p:spPr>
      </p:cxnSp>
      <p:sp>
        <p:nvSpPr>
          <p:cNvPr id="259" name="Shape 259"/>
          <p:cNvSpPr/>
          <p:nvPr/>
        </p:nvSpPr>
        <p:spPr>
          <a:xfrm>
            <a:off x="5939524" y="694385"/>
            <a:ext cx="1816200" cy="5850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:Authentication</a:t>
            </a:r>
          </a:p>
        </p:txBody>
      </p:sp>
      <p:sp>
        <p:nvSpPr>
          <p:cNvPr id="265" name="Shape 265"/>
          <p:cNvSpPr txBox="1"/>
          <p:nvPr/>
        </p:nvSpPr>
        <p:spPr>
          <a:xfrm>
            <a:off x="7616194" y="1420930"/>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3</a:t>
            </a:r>
          </a:p>
        </p:txBody>
      </p:sp>
      <p:sp>
        <p:nvSpPr>
          <p:cNvPr id="266" name="Shape 266"/>
          <p:cNvSpPr txBox="1"/>
          <p:nvPr/>
        </p:nvSpPr>
        <p:spPr>
          <a:xfrm>
            <a:off x="5713025" y="1420925"/>
            <a:ext cx="304800" cy="296400"/>
          </a:xfrm>
          <a:prstGeom prst="rect">
            <a:avLst/>
          </a:prstGeom>
          <a:noFill/>
          <a:ln>
            <a:noFill/>
          </a:ln>
        </p:spPr>
        <p:txBody>
          <a:bodyPr anchorCtr="0" anchor="t" bIns="91425" lIns="91425" rIns="91425" wrap="square" tIns="91425">
            <a:noAutofit/>
          </a:bodyPr>
          <a:lstStyle/>
          <a:p>
            <a:pPr lvl="0">
              <a:spcBef>
                <a:spcPts val="0"/>
              </a:spcBef>
              <a:buNone/>
            </a:pPr>
            <a:r>
              <a:rPr lang="en"/>
              <a:t>2</a:t>
            </a:r>
          </a:p>
        </p:txBody>
      </p:sp>
      <p:cxnSp>
        <p:nvCxnSpPr>
          <p:cNvPr id="267" name="Shape 267"/>
          <p:cNvCxnSpPr/>
          <p:nvPr/>
        </p:nvCxnSpPr>
        <p:spPr>
          <a:xfrm rot="10800000">
            <a:off x="6871625" y="1427475"/>
            <a:ext cx="771900" cy="546600"/>
          </a:xfrm>
          <a:prstGeom prst="straightConnector1">
            <a:avLst/>
          </a:prstGeom>
          <a:noFill/>
          <a:ln cap="flat" cmpd="sng" w="9525">
            <a:solidFill>
              <a:srgbClr val="595959"/>
            </a:solidFill>
            <a:prstDash val="solid"/>
            <a:round/>
            <a:headEnd len="lg" w="lg" type="none"/>
            <a:tailEnd len="lg" w="lg" type="triangle"/>
          </a:ln>
        </p:spPr>
      </p:cxnSp>
      <p:cxnSp>
        <p:nvCxnSpPr>
          <p:cNvPr id="268" name="Shape 268"/>
          <p:cNvCxnSpPr/>
          <p:nvPr/>
        </p:nvCxnSpPr>
        <p:spPr>
          <a:xfrm flipH="1" rot="10800000">
            <a:off x="6017825" y="1420925"/>
            <a:ext cx="833100" cy="546300"/>
          </a:xfrm>
          <a:prstGeom prst="straightConnector1">
            <a:avLst/>
          </a:prstGeom>
          <a:noFill/>
          <a:ln cap="flat" cmpd="sng" w="9525">
            <a:solidFill>
              <a:srgbClr val="595959"/>
            </a:solidFill>
            <a:prstDash val="solid"/>
            <a:round/>
            <a:headEnd len="lg" w="lg" type="none"/>
            <a:tailEnd len="lg" w="lg" type="triangle"/>
          </a:ln>
        </p:spPr>
      </p:cxnSp>
      <p:sp>
        <p:nvSpPr>
          <p:cNvPr id="269" name="Shape 269"/>
          <p:cNvSpPr txBox="1"/>
          <p:nvPr/>
        </p:nvSpPr>
        <p:spPr>
          <a:xfrm>
            <a:off x="6470025" y="1557000"/>
            <a:ext cx="304800" cy="296400"/>
          </a:xfrm>
          <a:prstGeom prst="rect">
            <a:avLst/>
          </a:prstGeom>
          <a:noFill/>
          <a:ln>
            <a:noFill/>
          </a:ln>
        </p:spPr>
        <p:txBody>
          <a:bodyPr anchorCtr="0" anchor="t" bIns="91425" lIns="91425" rIns="91425" wrap="square" tIns="91425">
            <a:noAutofit/>
          </a:bodyPr>
          <a:lstStyle/>
          <a:p>
            <a:pPr lvl="0" rtl="0">
              <a:spcBef>
                <a:spcPts val="0"/>
              </a:spcBef>
              <a:buNone/>
            </a:pPr>
            <a:r>
              <a:rPr lang="en"/>
              <a:t>4</a:t>
            </a:r>
          </a:p>
        </p:txBody>
      </p:sp>
      <p:sp>
        <p:nvSpPr>
          <p:cNvPr id="270" name="Shape 270"/>
          <p:cNvSpPr txBox="1"/>
          <p:nvPr/>
        </p:nvSpPr>
        <p:spPr>
          <a:xfrm>
            <a:off x="6847619" y="1557005"/>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4</a:t>
            </a:r>
          </a:p>
        </p:txBody>
      </p:sp>
      <p:sp>
        <p:nvSpPr>
          <p:cNvPr id="271" name="Shape 271"/>
          <p:cNvSpPr txBox="1"/>
          <p:nvPr>
            <p:ph type="title"/>
          </p:nvPr>
        </p:nvSpPr>
        <p:spPr>
          <a:xfrm>
            <a:off x="226078" y="357800"/>
            <a:ext cx="2808000" cy="953400"/>
          </a:xfrm>
          <a:prstGeom prst="rect">
            <a:avLst/>
          </a:prstGeom>
        </p:spPr>
        <p:txBody>
          <a:bodyPr anchorCtr="0" anchor="b" bIns="91425" lIns="91425" rIns="91425" wrap="square" tIns="91425">
            <a:noAutofit/>
          </a:bodyPr>
          <a:lstStyle/>
          <a:p>
            <a:pPr lvl="0" rtl="0">
              <a:spcBef>
                <a:spcPts val="0"/>
              </a:spcBef>
              <a:buNone/>
            </a:pPr>
            <a:r>
              <a:rPr b="1" lang="en" sz="1600">
                <a:solidFill>
                  <a:srgbClr val="FFFFFF"/>
                </a:solidFill>
                <a:latin typeface="Times New Roman"/>
                <a:ea typeface="Times New Roman"/>
                <a:cs typeface="Times New Roman"/>
                <a:sym typeface="Times New Roman"/>
              </a:rPr>
              <a:t>Communication Diagram For “Authentication”</a:t>
            </a:r>
          </a:p>
        </p:txBody>
      </p:sp>
      <p:sp>
        <p:nvSpPr>
          <p:cNvPr id="272" name="Shape 27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Shape 277"/>
          <p:cNvSpPr/>
          <p:nvPr/>
        </p:nvSpPr>
        <p:spPr>
          <a:xfrm>
            <a:off x="3100425" y="618200"/>
            <a:ext cx="2052900" cy="16695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t" bIns="91425" lIns="91425" rIns="91425" wrap="square" tIns="91425">
            <a:noAutofit/>
          </a:bodyPr>
          <a:lstStyle/>
          <a:p>
            <a:pPr lvl="0" rtl="0" algn="ctr">
              <a:spcBef>
                <a:spcPts val="0"/>
              </a:spcBef>
              <a:buClr>
                <a:srgbClr val="000000"/>
              </a:buClr>
              <a:buSzPct val="100000"/>
              <a:buFont typeface="Arial"/>
              <a:buNone/>
            </a:pPr>
            <a:r>
              <a:rPr b="1" i="1" lang="en" sz="1100">
                <a:latin typeface="Times New Roman"/>
                <a:ea typeface="Times New Roman"/>
                <a:cs typeface="Times New Roman"/>
                <a:sym typeface="Times New Roman"/>
              </a:rPr>
              <a:t>Class: Administrator</a:t>
            </a:r>
          </a:p>
          <a:p>
            <a:pPr lvl="0" algn="ctr">
              <a:spcBef>
                <a:spcPts val="0"/>
              </a:spcBef>
              <a:buClr>
                <a:srgbClr val="000000"/>
              </a:buClr>
              <a:buSzPct val="100000"/>
              <a:buFont typeface="Arial"/>
              <a:buNone/>
            </a:pPr>
            <a:r>
              <a:rPr b="1" lang="en" sz="1100">
                <a:latin typeface="Times New Roman"/>
                <a:ea typeface="Times New Roman"/>
                <a:cs typeface="Times New Roman"/>
                <a:sym typeface="Times New Roman"/>
              </a:rPr>
              <a:t>-------ATTRIBUTIONS-------</a:t>
            </a:r>
          </a:p>
          <a:p>
            <a:pPr lvl="0" algn="ctr">
              <a:spcBef>
                <a:spcPts val="0"/>
              </a:spcBef>
              <a:buClr>
                <a:srgbClr val="000000"/>
              </a:buClr>
              <a:buSzPct val="100000"/>
              <a:buFont typeface="Arial"/>
              <a:buNone/>
            </a:pPr>
            <a:r>
              <a:rPr b="1" lang="en" sz="1100">
                <a:latin typeface="Times New Roman"/>
                <a:ea typeface="Times New Roman"/>
                <a:cs typeface="Times New Roman"/>
                <a:sym typeface="Times New Roman"/>
              </a:rPr>
              <a:t>-</a:t>
            </a:r>
            <a:r>
              <a:rPr lang="en" sz="1100">
                <a:latin typeface="Times New Roman"/>
                <a:ea typeface="Times New Roman"/>
                <a:cs typeface="Times New Roman"/>
                <a:sym typeface="Times New Roman"/>
              </a:rPr>
              <a:t>Faculty_Name: string</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-Rank: char// F for fulltime, A for adjunt</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-Address: string</a:t>
            </a:r>
          </a:p>
          <a:p>
            <a:pPr lvl="0" algn="ctr">
              <a:spcBef>
                <a:spcPts val="0"/>
              </a:spcBef>
              <a:buClr>
                <a:srgbClr val="000000"/>
              </a:buClr>
              <a:buSzPct val="100000"/>
              <a:buFont typeface="Arial"/>
              <a:buNone/>
            </a:pPr>
            <a:r>
              <a:rPr b="1" lang="en" sz="1100">
                <a:latin typeface="Times New Roman"/>
                <a:ea typeface="Times New Roman"/>
                <a:cs typeface="Times New Roman"/>
                <a:sym typeface="Times New Roman"/>
              </a:rPr>
              <a:t>---------OPERATIONS--------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+authenticate_admin();</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+return_request();</a:t>
            </a:r>
          </a:p>
          <a:p>
            <a:pPr lv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sp>
        <p:nvSpPr>
          <p:cNvPr id="278" name="Shape 278"/>
          <p:cNvSpPr/>
          <p:nvPr/>
        </p:nvSpPr>
        <p:spPr>
          <a:xfrm>
            <a:off x="5838700" y="1851125"/>
            <a:ext cx="2680200" cy="3057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algn="ctr">
              <a:spcBef>
                <a:spcPts val="0"/>
              </a:spcBef>
              <a:buClr>
                <a:srgbClr val="000000"/>
              </a:buClr>
              <a:buSzPct val="110000"/>
              <a:buFont typeface="Arial"/>
              <a:buNone/>
            </a:pPr>
            <a:r>
              <a:rPr b="1" i="1" lang="en" sz="1000">
                <a:latin typeface="Times New Roman"/>
                <a:ea typeface="Times New Roman"/>
                <a:cs typeface="Times New Roman"/>
                <a:sym typeface="Times New Roman"/>
              </a:rPr>
              <a:t>Class: InputandModifyStudentInformation</a:t>
            </a:r>
          </a:p>
          <a:p>
            <a:pPr lvl="0" algn="ctr">
              <a:spcBef>
                <a:spcPts val="0"/>
              </a:spcBef>
              <a:buClr>
                <a:srgbClr val="000000"/>
              </a:buClr>
              <a:buSzPct val="110000"/>
              <a:buFont typeface="Arial"/>
              <a:buNone/>
            </a:pPr>
            <a:r>
              <a:rPr b="1" lang="en" sz="1000">
                <a:latin typeface="Times New Roman"/>
                <a:ea typeface="Times New Roman"/>
                <a:cs typeface="Times New Roman"/>
                <a:sym typeface="Times New Roman"/>
              </a:rPr>
              <a:t>----ATTRIBUTIONS-----</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-name: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-student number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-address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-phone_number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-birth_date :int/int/int</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-gender: char</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-class: string</a:t>
            </a:r>
          </a:p>
          <a:p>
            <a:pPr lvl="0" rtl="0" algn="ctr">
              <a:lnSpc>
                <a:spcPct val="115000"/>
              </a:lnSpc>
              <a:spcBef>
                <a:spcPts val="0"/>
              </a:spcBef>
              <a:buClr>
                <a:srgbClr val="000000"/>
              </a:buClr>
              <a:buSzPct val="110000"/>
              <a:buFont typeface="Arial"/>
              <a:buNone/>
            </a:pPr>
            <a:r>
              <a:rPr lang="en" sz="1000">
                <a:latin typeface="Times New Roman"/>
                <a:ea typeface="Times New Roman"/>
                <a:cs typeface="Times New Roman"/>
                <a:sym typeface="Times New Roman"/>
              </a:rPr>
              <a:t>-aidType: string</a:t>
            </a:r>
          </a:p>
          <a:p>
            <a:pPr lvl="0" rtl="0" algn="ctr">
              <a:lnSpc>
                <a:spcPct val="115000"/>
              </a:lnSpc>
              <a:spcBef>
                <a:spcPts val="0"/>
              </a:spcBef>
              <a:buClr>
                <a:srgbClr val="000000"/>
              </a:buClr>
              <a:buSzPct val="110000"/>
              <a:buFont typeface="Arial"/>
              <a:buNone/>
            </a:pPr>
            <a:r>
              <a:rPr lang="en" sz="1000">
                <a:latin typeface="Times New Roman"/>
                <a:ea typeface="Times New Roman"/>
                <a:cs typeface="Times New Roman"/>
                <a:sym typeface="Times New Roman"/>
              </a:rPr>
              <a:t>-aidamount: double</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-Department: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-minor: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-degreeProgram: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-GPA: double</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-regstatus: bool</a:t>
            </a:r>
          </a:p>
          <a:p>
            <a:pPr lvl="0" algn="ctr">
              <a:spcBef>
                <a:spcPts val="0"/>
              </a:spcBef>
              <a:buClr>
                <a:srgbClr val="000000"/>
              </a:buClr>
              <a:buSzPct val="110000"/>
              <a:buFont typeface="Arial"/>
              <a:buNone/>
            </a:pPr>
            <a:r>
              <a:rPr b="1" lang="en" sz="1000">
                <a:latin typeface="Times New Roman"/>
                <a:ea typeface="Times New Roman"/>
                <a:cs typeface="Times New Roman"/>
                <a:sym typeface="Times New Roman"/>
              </a:rPr>
              <a:t>-------OPERATIONS-----</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+update_student();</a:t>
            </a:r>
          </a:p>
          <a:p>
            <a:pPr lvl="0" rtl="0" algn="ctr">
              <a:spcBef>
                <a:spcPts val="0"/>
              </a:spcBef>
              <a:buClr>
                <a:srgbClr val="000000"/>
              </a:buClr>
              <a:buSzPct val="110000"/>
              <a:buFont typeface="Arial"/>
              <a:buNone/>
            </a:pPr>
            <a:r>
              <a:rPr lang="en" sz="1000">
                <a:latin typeface="Times New Roman"/>
                <a:ea typeface="Times New Roman"/>
                <a:cs typeface="Times New Roman"/>
                <a:sym typeface="Times New Roman"/>
              </a:rPr>
              <a:t>+setStudentInfo();</a:t>
            </a:r>
          </a:p>
        </p:txBody>
      </p:sp>
      <p:sp>
        <p:nvSpPr>
          <p:cNvPr id="279" name="Shape 279"/>
          <p:cNvSpPr/>
          <p:nvPr/>
        </p:nvSpPr>
        <p:spPr>
          <a:xfrm>
            <a:off x="142825" y="2834725"/>
            <a:ext cx="2333400" cy="21336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algn="ctr">
              <a:spcBef>
                <a:spcPts val="0"/>
              </a:spcBef>
              <a:buClr>
                <a:srgbClr val="000000"/>
              </a:buClr>
              <a:buSzPct val="100000"/>
              <a:buFont typeface="Arial"/>
              <a:buNone/>
            </a:pPr>
            <a:r>
              <a:rPr b="1" i="1" lang="en" sz="1100">
                <a:latin typeface="Times New Roman"/>
                <a:ea typeface="Times New Roman"/>
                <a:cs typeface="Times New Roman"/>
                <a:sym typeface="Times New Roman"/>
              </a:rPr>
              <a:t>Class: GenerateStatistics</a:t>
            </a:r>
          </a:p>
          <a:p>
            <a:pPr lvl="0" algn="ctr">
              <a:spcBef>
                <a:spcPts val="0"/>
              </a:spcBef>
              <a:buClr>
                <a:srgbClr val="000000"/>
              </a:buClr>
              <a:buSzPct val="100000"/>
              <a:buFont typeface="Arial"/>
              <a:buNone/>
            </a:pPr>
            <a:r>
              <a:rPr b="1" lang="en" sz="1100">
                <a:latin typeface="Times New Roman"/>
                <a:ea typeface="Times New Roman"/>
                <a:cs typeface="Times New Roman"/>
                <a:sym typeface="Times New Roman"/>
              </a:rPr>
              <a:t>-------ATTRIBUTIONS-------</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-studentcount:int //counter</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-State: string array //counter</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-GenderM: int //male counter)</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-GenderF: int //female counter)</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-Department: Enum //counter</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-minor: Enum //counter</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-degreeProgram: Enum //counter</a:t>
            </a:r>
          </a:p>
          <a:p>
            <a:pPr lvl="0" algn="ctr">
              <a:spcBef>
                <a:spcPts val="0"/>
              </a:spcBef>
              <a:buClr>
                <a:srgbClr val="000000"/>
              </a:buClr>
              <a:buSzPct val="100000"/>
              <a:buFont typeface="Arial"/>
              <a:buNone/>
            </a:pPr>
            <a:r>
              <a:rPr b="1" lang="en" sz="1100">
                <a:latin typeface="Times New Roman"/>
                <a:ea typeface="Times New Roman"/>
                <a:cs typeface="Times New Roman"/>
                <a:sym typeface="Times New Roman"/>
              </a:rPr>
              <a:t>------------OPERATIONS----------</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+generate_stats();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+request_output()</a:t>
            </a:r>
            <a:r>
              <a:rPr b="1" lang="en" sz="1100">
                <a:latin typeface="Times New Roman"/>
                <a:ea typeface="Times New Roman"/>
                <a:cs typeface="Times New Roman"/>
                <a:sym typeface="Times New Roman"/>
              </a:rPr>
              <a:t>;</a:t>
            </a:r>
          </a:p>
        </p:txBody>
      </p:sp>
      <p:cxnSp>
        <p:nvCxnSpPr>
          <p:cNvPr id="280" name="Shape 280"/>
          <p:cNvCxnSpPr/>
          <p:nvPr/>
        </p:nvCxnSpPr>
        <p:spPr>
          <a:xfrm rot="10800000">
            <a:off x="4088100" y="2309925"/>
            <a:ext cx="3600" cy="304200"/>
          </a:xfrm>
          <a:prstGeom prst="straightConnector1">
            <a:avLst/>
          </a:prstGeom>
          <a:noFill/>
          <a:ln cap="flat" cmpd="sng" w="9525">
            <a:solidFill>
              <a:srgbClr val="595959"/>
            </a:solidFill>
            <a:prstDash val="solid"/>
            <a:round/>
            <a:headEnd len="lg" w="lg" type="none"/>
            <a:tailEnd len="lg" w="lg" type="triangle"/>
          </a:ln>
        </p:spPr>
      </p:cxnSp>
      <p:cxnSp>
        <p:nvCxnSpPr>
          <p:cNvPr id="281" name="Shape 281"/>
          <p:cNvCxnSpPr/>
          <p:nvPr/>
        </p:nvCxnSpPr>
        <p:spPr>
          <a:xfrm rot="10800000">
            <a:off x="1297550" y="2593550"/>
            <a:ext cx="4117800" cy="14400"/>
          </a:xfrm>
          <a:prstGeom prst="straightConnector1">
            <a:avLst/>
          </a:prstGeom>
          <a:noFill/>
          <a:ln cap="flat" cmpd="sng" w="9525">
            <a:solidFill>
              <a:srgbClr val="595959"/>
            </a:solidFill>
            <a:prstDash val="solid"/>
            <a:round/>
            <a:headEnd len="lg" w="lg" type="none"/>
            <a:tailEnd len="lg" w="lg" type="none"/>
          </a:ln>
        </p:spPr>
      </p:cxnSp>
      <p:cxnSp>
        <p:nvCxnSpPr>
          <p:cNvPr id="282" name="Shape 282"/>
          <p:cNvCxnSpPr>
            <a:stCxn id="279" idx="0"/>
          </p:cNvCxnSpPr>
          <p:nvPr/>
        </p:nvCxnSpPr>
        <p:spPr>
          <a:xfrm rot="10800000">
            <a:off x="1304725" y="2595625"/>
            <a:ext cx="4800" cy="239100"/>
          </a:xfrm>
          <a:prstGeom prst="straightConnector1">
            <a:avLst/>
          </a:prstGeom>
          <a:noFill/>
          <a:ln cap="flat" cmpd="sng" w="9525">
            <a:solidFill>
              <a:srgbClr val="595959"/>
            </a:solidFill>
            <a:prstDash val="solid"/>
            <a:round/>
            <a:headEnd len="lg" w="lg" type="none"/>
            <a:tailEnd len="lg" w="lg" type="none"/>
          </a:ln>
        </p:spPr>
      </p:cxnSp>
      <p:cxnSp>
        <p:nvCxnSpPr>
          <p:cNvPr id="283" name="Shape 283"/>
          <p:cNvCxnSpPr/>
          <p:nvPr/>
        </p:nvCxnSpPr>
        <p:spPr>
          <a:xfrm rot="10800000">
            <a:off x="5416725" y="1475325"/>
            <a:ext cx="0" cy="1134000"/>
          </a:xfrm>
          <a:prstGeom prst="straightConnector1">
            <a:avLst/>
          </a:prstGeom>
          <a:noFill/>
          <a:ln cap="flat" cmpd="sng" w="9525">
            <a:solidFill>
              <a:srgbClr val="595959"/>
            </a:solidFill>
            <a:prstDash val="solid"/>
            <a:round/>
            <a:headEnd len="lg" w="lg" type="none"/>
            <a:tailEnd len="lg" w="lg" type="none"/>
          </a:ln>
        </p:spPr>
      </p:cxnSp>
      <p:cxnSp>
        <p:nvCxnSpPr>
          <p:cNvPr id="284" name="Shape 284"/>
          <p:cNvCxnSpPr/>
          <p:nvPr/>
        </p:nvCxnSpPr>
        <p:spPr>
          <a:xfrm rot="10800000">
            <a:off x="5416625" y="1475325"/>
            <a:ext cx="1760700" cy="1800"/>
          </a:xfrm>
          <a:prstGeom prst="straightConnector1">
            <a:avLst/>
          </a:prstGeom>
          <a:noFill/>
          <a:ln cap="flat" cmpd="sng" w="9525">
            <a:solidFill>
              <a:srgbClr val="595959"/>
            </a:solidFill>
            <a:prstDash val="solid"/>
            <a:round/>
            <a:headEnd len="lg" w="lg" type="none"/>
            <a:tailEnd len="lg" w="lg" type="none"/>
          </a:ln>
        </p:spPr>
      </p:cxnSp>
      <p:cxnSp>
        <p:nvCxnSpPr>
          <p:cNvPr id="285" name="Shape 285"/>
          <p:cNvCxnSpPr/>
          <p:nvPr/>
        </p:nvCxnSpPr>
        <p:spPr>
          <a:xfrm flipH="1" rot="10800000">
            <a:off x="7178800" y="1473725"/>
            <a:ext cx="1200" cy="377400"/>
          </a:xfrm>
          <a:prstGeom prst="straightConnector1">
            <a:avLst/>
          </a:prstGeom>
          <a:noFill/>
          <a:ln cap="flat" cmpd="sng" w="9525">
            <a:solidFill>
              <a:srgbClr val="595959"/>
            </a:solidFill>
            <a:prstDash val="solid"/>
            <a:round/>
            <a:headEnd len="lg" w="lg" type="none"/>
            <a:tailEnd len="lg" w="lg" type="none"/>
          </a:ln>
        </p:spPr>
      </p:cxnSp>
      <p:sp>
        <p:nvSpPr>
          <p:cNvPr id="286" name="Shape 286"/>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Shape 291"/>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b="1" i="1" lang="en" sz="2400"/>
              <a:t>Administrator</a:t>
            </a:r>
            <a:r>
              <a:rPr b="1" lang="en" sz="2400"/>
              <a:t> </a:t>
            </a:r>
            <a:r>
              <a:rPr b="1" lang="en" sz="2400">
                <a:solidFill>
                  <a:srgbClr val="FFFFFF"/>
                </a:solidFill>
              </a:rPr>
              <a:t>Class Description</a:t>
            </a:r>
          </a:p>
        </p:txBody>
      </p:sp>
      <p:sp>
        <p:nvSpPr>
          <p:cNvPr id="292" name="Shape 292"/>
          <p:cNvSpPr txBox="1"/>
          <p:nvPr>
            <p:ph idx="1" type="body"/>
          </p:nvPr>
        </p:nvSpPr>
        <p:spPr>
          <a:xfrm>
            <a:off x="471900" y="1919075"/>
            <a:ext cx="8051700" cy="27102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16666"/>
              <a:buFont typeface="Times New Roman"/>
            </a:pPr>
            <a:r>
              <a:rPr b="0" lang="en">
                <a:solidFill>
                  <a:srgbClr val="000000"/>
                </a:solidFill>
                <a:latin typeface="Times New Roman"/>
                <a:ea typeface="Times New Roman"/>
                <a:cs typeface="Times New Roman"/>
                <a:sym typeface="Times New Roman"/>
              </a:rPr>
              <a:t>logon() is called from the </a:t>
            </a:r>
            <a:r>
              <a:rPr b="0" i="1" lang="en">
                <a:solidFill>
                  <a:srgbClr val="000000"/>
                </a:solidFill>
                <a:latin typeface="Times New Roman"/>
                <a:ea typeface="Times New Roman"/>
                <a:cs typeface="Times New Roman"/>
                <a:sym typeface="Times New Roman"/>
              </a:rPr>
              <a:t>Authentication</a:t>
            </a:r>
            <a:r>
              <a:rPr b="0" lang="en">
                <a:solidFill>
                  <a:srgbClr val="000000"/>
                </a:solidFill>
                <a:latin typeface="Times New Roman"/>
                <a:ea typeface="Times New Roman"/>
                <a:cs typeface="Times New Roman"/>
                <a:sym typeface="Times New Roman"/>
              </a:rPr>
              <a:t> is called, which prompts the user to enter a username and password to proceed further into the SIAS system. </a:t>
            </a:r>
          </a:p>
          <a:p>
            <a:pPr indent="-317500" lvl="0" marL="457200" rtl="0">
              <a:lnSpc>
                <a:spcPct val="115000"/>
              </a:lnSpc>
              <a:spcBef>
                <a:spcPts val="0"/>
              </a:spcBef>
              <a:spcAft>
                <a:spcPts val="0"/>
              </a:spcAft>
              <a:buClr>
                <a:srgbClr val="000000"/>
              </a:buClr>
              <a:buSzPct val="116666"/>
              <a:buFont typeface="Times New Roman"/>
            </a:pPr>
            <a:r>
              <a:rPr b="0" lang="en">
                <a:solidFill>
                  <a:srgbClr val="000000"/>
                </a:solidFill>
                <a:latin typeface="Times New Roman"/>
                <a:ea typeface="Times New Roman"/>
                <a:cs typeface="Times New Roman"/>
                <a:sym typeface="Times New Roman"/>
              </a:rPr>
              <a:t>If the user enters </a:t>
            </a:r>
            <a:r>
              <a:rPr b="0" i="1" lang="en">
                <a:solidFill>
                  <a:srgbClr val="000000"/>
                </a:solidFill>
                <a:latin typeface="Times New Roman"/>
                <a:ea typeface="Times New Roman"/>
                <a:cs typeface="Times New Roman"/>
                <a:sym typeface="Times New Roman"/>
              </a:rPr>
              <a:t>Administrator</a:t>
            </a:r>
            <a:r>
              <a:rPr b="0" lang="en">
                <a:solidFill>
                  <a:srgbClr val="000000"/>
                </a:solidFill>
                <a:latin typeface="Times New Roman"/>
                <a:ea typeface="Times New Roman"/>
                <a:cs typeface="Times New Roman"/>
                <a:sym typeface="Times New Roman"/>
              </a:rPr>
              <a:t> credentials (username and password), +authenticate_staff() from </a:t>
            </a:r>
            <a:r>
              <a:rPr b="0" i="1" lang="en">
                <a:solidFill>
                  <a:srgbClr val="000000"/>
                </a:solidFill>
                <a:latin typeface="Times New Roman"/>
                <a:ea typeface="Times New Roman"/>
                <a:cs typeface="Times New Roman"/>
                <a:sym typeface="Times New Roman"/>
              </a:rPr>
              <a:t>Administrator</a:t>
            </a:r>
            <a:r>
              <a:rPr b="0" lang="en">
                <a:solidFill>
                  <a:srgbClr val="000000"/>
                </a:solidFill>
                <a:latin typeface="Times New Roman"/>
                <a:ea typeface="Times New Roman"/>
                <a:cs typeface="Times New Roman"/>
                <a:sym typeface="Times New Roman"/>
              </a:rPr>
              <a:t> is called which gives the user access to the </a:t>
            </a:r>
            <a:r>
              <a:rPr b="0" i="1" lang="en">
                <a:solidFill>
                  <a:srgbClr val="000000"/>
                </a:solidFill>
                <a:latin typeface="Times New Roman"/>
                <a:ea typeface="Times New Roman"/>
                <a:cs typeface="Times New Roman"/>
                <a:sym typeface="Times New Roman"/>
              </a:rPr>
              <a:t>Administrator</a:t>
            </a:r>
            <a:r>
              <a:rPr b="0" lang="en">
                <a:solidFill>
                  <a:srgbClr val="000000"/>
                </a:solidFill>
                <a:latin typeface="Times New Roman"/>
                <a:ea typeface="Times New Roman"/>
                <a:cs typeface="Times New Roman"/>
                <a:sym typeface="Times New Roman"/>
              </a:rPr>
              <a:t> menu. </a:t>
            </a:r>
          </a:p>
          <a:p>
            <a:pPr indent="-317500" lvl="0" marL="457200" rtl="0">
              <a:lnSpc>
                <a:spcPct val="115000"/>
              </a:lnSpc>
              <a:spcBef>
                <a:spcPts val="0"/>
              </a:spcBef>
              <a:spcAft>
                <a:spcPts val="0"/>
              </a:spcAft>
              <a:buClr>
                <a:srgbClr val="000000"/>
              </a:buClr>
              <a:buSzPct val="116666"/>
              <a:buFont typeface="Times New Roman"/>
            </a:pPr>
            <a:r>
              <a:rPr b="0" lang="en">
                <a:solidFill>
                  <a:srgbClr val="000000"/>
                </a:solidFill>
                <a:latin typeface="Times New Roman"/>
                <a:ea typeface="Times New Roman"/>
                <a:cs typeface="Times New Roman"/>
                <a:sym typeface="Times New Roman"/>
              </a:rPr>
              <a:t>From the menu, the </a:t>
            </a:r>
            <a:r>
              <a:rPr b="0" i="1" lang="en">
                <a:solidFill>
                  <a:srgbClr val="000000"/>
                </a:solidFill>
                <a:latin typeface="Times New Roman"/>
                <a:ea typeface="Times New Roman"/>
                <a:cs typeface="Times New Roman"/>
                <a:sym typeface="Times New Roman"/>
              </a:rPr>
              <a:t>Administrator</a:t>
            </a:r>
            <a:r>
              <a:rPr b="0" lang="en">
                <a:solidFill>
                  <a:srgbClr val="000000"/>
                </a:solidFill>
                <a:latin typeface="Times New Roman"/>
                <a:ea typeface="Times New Roman"/>
                <a:cs typeface="Times New Roman"/>
                <a:sym typeface="Times New Roman"/>
              </a:rPr>
              <a:t> functions that can be called are generate_stats(); which is called to gain the access to </a:t>
            </a:r>
            <a:r>
              <a:rPr b="0" i="1" lang="en">
                <a:solidFill>
                  <a:srgbClr val="000000"/>
                </a:solidFill>
                <a:latin typeface="Times New Roman"/>
                <a:ea typeface="Times New Roman"/>
                <a:cs typeface="Times New Roman"/>
                <a:sym typeface="Times New Roman"/>
              </a:rPr>
              <a:t>GenerateStatistics</a:t>
            </a:r>
            <a:r>
              <a:rPr b="0" lang="en">
                <a:solidFill>
                  <a:srgbClr val="000000"/>
                </a:solidFill>
                <a:latin typeface="Times New Roman"/>
                <a:ea typeface="Times New Roman"/>
                <a:cs typeface="Times New Roman"/>
                <a:sym typeface="Times New Roman"/>
              </a:rPr>
              <a:t> and getStudentInfo() which is called to gain access to </a:t>
            </a:r>
            <a:r>
              <a:rPr b="0" i="1" lang="en">
                <a:solidFill>
                  <a:srgbClr val="000000"/>
                </a:solidFill>
                <a:latin typeface="Times New Roman"/>
                <a:ea typeface="Times New Roman"/>
                <a:cs typeface="Times New Roman"/>
                <a:sym typeface="Times New Roman"/>
              </a:rPr>
              <a:t>Inputand ModifyStudentInformation</a:t>
            </a:r>
          </a:p>
          <a:p>
            <a:pPr indent="-317500" lvl="0" marL="457200" rtl="0">
              <a:lnSpc>
                <a:spcPct val="115000"/>
              </a:lnSpc>
              <a:spcBef>
                <a:spcPts val="0"/>
              </a:spcBef>
              <a:spcAft>
                <a:spcPts val="0"/>
              </a:spcAft>
              <a:buClr>
                <a:srgbClr val="000000"/>
              </a:buClr>
              <a:buSzPct val="116666"/>
              <a:buFont typeface="Times New Roman"/>
            </a:pPr>
            <a:r>
              <a:rPr b="0" lang="en">
                <a:solidFill>
                  <a:srgbClr val="000000"/>
                </a:solidFill>
                <a:latin typeface="Times New Roman"/>
                <a:ea typeface="Times New Roman"/>
                <a:cs typeface="Times New Roman"/>
                <a:sym typeface="Times New Roman"/>
              </a:rPr>
              <a:t>After the </a:t>
            </a:r>
            <a:r>
              <a:rPr b="0" i="1" lang="en">
                <a:solidFill>
                  <a:srgbClr val="000000"/>
                </a:solidFill>
                <a:latin typeface="Times New Roman"/>
                <a:ea typeface="Times New Roman"/>
                <a:cs typeface="Times New Roman"/>
                <a:sym typeface="Times New Roman"/>
              </a:rPr>
              <a:t>Administrator</a:t>
            </a:r>
            <a:r>
              <a:rPr b="0" lang="en">
                <a:solidFill>
                  <a:srgbClr val="000000"/>
                </a:solidFill>
                <a:latin typeface="Times New Roman"/>
                <a:ea typeface="Times New Roman"/>
                <a:cs typeface="Times New Roman"/>
                <a:sym typeface="Times New Roman"/>
              </a:rPr>
              <a:t> functions have been accessed, the functions can return to the </a:t>
            </a:r>
            <a:r>
              <a:rPr b="0" i="1" lang="en">
                <a:solidFill>
                  <a:srgbClr val="000000"/>
                </a:solidFill>
                <a:latin typeface="Times New Roman"/>
                <a:ea typeface="Times New Roman"/>
                <a:cs typeface="Times New Roman"/>
                <a:sym typeface="Times New Roman"/>
              </a:rPr>
              <a:t>Administrator</a:t>
            </a:r>
            <a:r>
              <a:rPr b="0" lang="en">
                <a:solidFill>
                  <a:srgbClr val="000000"/>
                </a:solidFill>
                <a:latin typeface="Times New Roman"/>
                <a:ea typeface="Times New Roman"/>
                <a:cs typeface="Times New Roman"/>
                <a:sym typeface="Times New Roman"/>
              </a:rPr>
              <a:t> menu using return_request(); from </a:t>
            </a:r>
            <a:r>
              <a:rPr b="0" i="1" lang="en">
                <a:solidFill>
                  <a:srgbClr val="000000"/>
                </a:solidFill>
                <a:latin typeface="Times New Roman"/>
                <a:ea typeface="Times New Roman"/>
                <a:cs typeface="Times New Roman"/>
                <a:sym typeface="Times New Roman"/>
              </a:rPr>
              <a:t>Administrator</a:t>
            </a:r>
          </a:p>
          <a:p>
            <a:pPr indent="-317500" lvl="0" marL="457200" rtl="0">
              <a:lnSpc>
                <a:spcPct val="115000"/>
              </a:lnSpc>
              <a:spcBef>
                <a:spcPts val="0"/>
              </a:spcBef>
              <a:buClr>
                <a:srgbClr val="000000"/>
              </a:buClr>
              <a:buSzPct val="116666"/>
              <a:buFont typeface="Times New Roman"/>
            </a:pPr>
            <a:r>
              <a:rPr b="0" lang="en">
                <a:solidFill>
                  <a:srgbClr val="000000"/>
                </a:solidFill>
                <a:latin typeface="Times New Roman"/>
                <a:ea typeface="Times New Roman"/>
                <a:cs typeface="Times New Roman"/>
                <a:sym typeface="Times New Roman"/>
              </a:rPr>
              <a:t>logout(); from the authentication class is called when a user is completed their session and wishes to terminate their current session as a </a:t>
            </a:r>
            <a:r>
              <a:rPr b="0" i="1" lang="en">
                <a:solidFill>
                  <a:srgbClr val="000000"/>
                </a:solidFill>
                <a:latin typeface="Times New Roman"/>
                <a:ea typeface="Times New Roman"/>
                <a:cs typeface="Times New Roman"/>
                <a:sym typeface="Times New Roman"/>
              </a:rPr>
              <a:t>Administrator</a:t>
            </a:r>
            <a:r>
              <a:rPr b="0" lang="en">
                <a:solidFill>
                  <a:srgbClr val="000000"/>
                </a:solidFill>
                <a:latin typeface="Times New Roman"/>
                <a:ea typeface="Times New Roman"/>
                <a:cs typeface="Times New Roman"/>
                <a:sym typeface="Times New Roman"/>
              </a:rPr>
              <a:t>. </a:t>
            </a:r>
          </a:p>
        </p:txBody>
      </p:sp>
      <p:sp>
        <p:nvSpPr>
          <p:cNvPr id="293" name="Shape 29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Shape 298"/>
          <p:cNvSpPr txBox="1"/>
          <p:nvPr>
            <p:ph type="title"/>
          </p:nvPr>
        </p:nvSpPr>
        <p:spPr>
          <a:xfrm>
            <a:off x="226078" y="357800"/>
            <a:ext cx="2808000" cy="953400"/>
          </a:xfrm>
          <a:prstGeom prst="rect">
            <a:avLst/>
          </a:prstGeom>
        </p:spPr>
        <p:txBody>
          <a:bodyPr anchorCtr="0" anchor="b" bIns="91425" lIns="91425" rIns="91425" wrap="square" tIns="91425">
            <a:noAutofit/>
          </a:bodyPr>
          <a:lstStyle/>
          <a:p>
            <a:pPr lvl="0" rtl="0">
              <a:spcBef>
                <a:spcPts val="0"/>
              </a:spcBef>
              <a:buNone/>
            </a:pPr>
            <a:r>
              <a:rPr b="1" lang="en" sz="1600">
                <a:solidFill>
                  <a:srgbClr val="FFFFFF"/>
                </a:solidFill>
                <a:latin typeface="Times New Roman"/>
                <a:ea typeface="Times New Roman"/>
                <a:cs typeface="Times New Roman"/>
                <a:sym typeface="Times New Roman"/>
              </a:rPr>
              <a:t>Communication Diagram For “</a:t>
            </a:r>
            <a:r>
              <a:rPr b="1" lang="en" sz="1600">
                <a:solidFill>
                  <a:srgbClr val="FFFFFF"/>
                </a:solidFill>
                <a:latin typeface="Times New Roman"/>
                <a:ea typeface="Times New Roman"/>
                <a:cs typeface="Times New Roman"/>
                <a:sym typeface="Times New Roman"/>
              </a:rPr>
              <a:t>Administrator</a:t>
            </a:r>
            <a:r>
              <a:rPr b="1" lang="en" sz="1600">
                <a:solidFill>
                  <a:srgbClr val="FFFFFF"/>
                </a:solidFill>
                <a:latin typeface="Times New Roman"/>
                <a:ea typeface="Times New Roman"/>
                <a:cs typeface="Times New Roman"/>
                <a:sym typeface="Times New Roman"/>
              </a:rPr>
              <a:t>”</a:t>
            </a:r>
          </a:p>
        </p:txBody>
      </p:sp>
      <p:sp>
        <p:nvSpPr>
          <p:cNvPr id="299" name="Shape 299"/>
          <p:cNvSpPr txBox="1"/>
          <p:nvPr>
            <p:ph idx="1" type="body"/>
          </p:nvPr>
        </p:nvSpPr>
        <p:spPr>
          <a:xfrm>
            <a:off x="185275" y="1237200"/>
            <a:ext cx="2909100" cy="3163500"/>
          </a:xfrm>
          <a:prstGeom prst="rect">
            <a:avLst/>
          </a:prstGeom>
        </p:spPr>
        <p:txBody>
          <a:bodyPr anchorCtr="0" anchor="t" bIns="91425" lIns="91425" rIns="91425" wrap="square" tIns="91425">
            <a:noAutofit/>
          </a:bodyPr>
          <a:lstStyle/>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+authenticate_admin();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+generate_stats();</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+setStudentInfo();</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+return_request();</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+logout();</a:t>
            </a:r>
          </a:p>
        </p:txBody>
      </p:sp>
      <p:pic>
        <p:nvPicPr>
          <p:cNvPr descr="sad-girl-stick-figure-RTA6bd7Ec.png" id="300" name="Shape 300"/>
          <p:cNvPicPr preferRelativeResize="0"/>
          <p:nvPr/>
        </p:nvPicPr>
        <p:blipFill>
          <a:blip r:embed="rId3">
            <a:alphaModFix/>
          </a:blip>
          <a:stretch>
            <a:fillRect/>
          </a:stretch>
        </p:blipFill>
        <p:spPr>
          <a:xfrm>
            <a:off x="3604523" y="266563"/>
            <a:ext cx="600250" cy="1440613"/>
          </a:xfrm>
          <a:prstGeom prst="rect">
            <a:avLst/>
          </a:prstGeom>
          <a:noFill/>
          <a:ln>
            <a:noFill/>
          </a:ln>
        </p:spPr>
      </p:pic>
      <p:cxnSp>
        <p:nvCxnSpPr>
          <p:cNvPr id="301" name="Shape 301"/>
          <p:cNvCxnSpPr>
            <a:endCxn id="302" idx="1"/>
          </p:cNvCxnSpPr>
          <p:nvPr/>
        </p:nvCxnSpPr>
        <p:spPr>
          <a:xfrm>
            <a:off x="4204624" y="986885"/>
            <a:ext cx="1734900" cy="0"/>
          </a:xfrm>
          <a:prstGeom prst="straightConnector1">
            <a:avLst/>
          </a:prstGeom>
          <a:noFill/>
          <a:ln cap="flat" cmpd="sng" w="9525">
            <a:solidFill>
              <a:srgbClr val="595959"/>
            </a:solidFill>
            <a:prstDash val="solid"/>
            <a:round/>
            <a:headEnd len="lg" w="lg" type="none"/>
            <a:tailEnd len="lg" w="lg" type="triangle"/>
          </a:ln>
        </p:spPr>
      </p:cxnSp>
      <p:sp>
        <p:nvSpPr>
          <p:cNvPr id="303" name="Shape 303"/>
          <p:cNvSpPr/>
          <p:nvPr/>
        </p:nvSpPr>
        <p:spPr>
          <a:xfrm>
            <a:off x="5939520" y="1904473"/>
            <a:ext cx="1816200" cy="5850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Clr>
                <a:srgbClr val="000000"/>
              </a:buClr>
              <a:buSzPct val="78571"/>
              <a:buFont typeface="Arial"/>
              <a:buNone/>
            </a:pPr>
            <a:r>
              <a:rPr lang="en">
                <a:solidFill>
                  <a:srgbClr val="000000"/>
                </a:solidFill>
              </a:rPr>
              <a:t>:Administrator</a:t>
            </a:r>
          </a:p>
        </p:txBody>
      </p:sp>
      <p:sp>
        <p:nvSpPr>
          <p:cNvPr id="304" name="Shape 304"/>
          <p:cNvSpPr txBox="1"/>
          <p:nvPr/>
        </p:nvSpPr>
        <p:spPr>
          <a:xfrm>
            <a:off x="4885850" y="575224"/>
            <a:ext cx="372600" cy="381000"/>
          </a:xfrm>
          <a:prstGeom prst="rect">
            <a:avLst/>
          </a:prstGeom>
          <a:noFill/>
          <a:ln>
            <a:noFill/>
          </a:ln>
        </p:spPr>
        <p:txBody>
          <a:bodyPr anchorCtr="0" anchor="t" bIns="91425" lIns="91425" rIns="91425" wrap="square" tIns="91425">
            <a:noAutofit/>
          </a:bodyPr>
          <a:lstStyle/>
          <a:p>
            <a:pPr lvl="0" rtl="0">
              <a:spcBef>
                <a:spcPts val="0"/>
              </a:spcBef>
              <a:buNone/>
            </a:pPr>
            <a:r>
              <a:rPr lang="en"/>
              <a:t>1</a:t>
            </a:r>
          </a:p>
        </p:txBody>
      </p:sp>
      <p:cxnSp>
        <p:nvCxnSpPr>
          <p:cNvPr id="305" name="Shape 305"/>
          <p:cNvCxnSpPr>
            <a:stCxn id="302" idx="2"/>
            <a:endCxn id="303" idx="0"/>
          </p:cNvCxnSpPr>
          <p:nvPr/>
        </p:nvCxnSpPr>
        <p:spPr>
          <a:xfrm>
            <a:off x="6847624" y="1279385"/>
            <a:ext cx="0" cy="625200"/>
          </a:xfrm>
          <a:prstGeom prst="straightConnector1">
            <a:avLst/>
          </a:prstGeom>
          <a:noFill/>
          <a:ln cap="flat" cmpd="sng" w="9525">
            <a:solidFill>
              <a:srgbClr val="595959"/>
            </a:solidFill>
            <a:prstDash val="solid"/>
            <a:round/>
            <a:headEnd len="lg" w="lg" type="none"/>
            <a:tailEnd len="lg" w="lg" type="triangle"/>
          </a:ln>
        </p:spPr>
      </p:cxnSp>
      <p:sp>
        <p:nvSpPr>
          <p:cNvPr id="302" name="Shape 302"/>
          <p:cNvSpPr/>
          <p:nvPr/>
        </p:nvSpPr>
        <p:spPr>
          <a:xfrm>
            <a:off x="5939524" y="694385"/>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:Authentication</a:t>
            </a:r>
          </a:p>
        </p:txBody>
      </p:sp>
      <p:sp>
        <p:nvSpPr>
          <p:cNvPr id="306" name="Shape 306"/>
          <p:cNvSpPr txBox="1"/>
          <p:nvPr/>
        </p:nvSpPr>
        <p:spPr>
          <a:xfrm>
            <a:off x="6358219" y="1410780"/>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2</a:t>
            </a:r>
          </a:p>
        </p:txBody>
      </p:sp>
      <p:sp>
        <p:nvSpPr>
          <p:cNvPr id="307" name="Shape 307"/>
          <p:cNvSpPr/>
          <p:nvPr/>
        </p:nvSpPr>
        <p:spPr>
          <a:xfrm>
            <a:off x="4589858" y="2999973"/>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:Generate Statistics</a:t>
            </a:r>
          </a:p>
        </p:txBody>
      </p:sp>
      <p:cxnSp>
        <p:nvCxnSpPr>
          <p:cNvPr id="308" name="Shape 308"/>
          <p:cNvCxnSpPr>
            <a:stCxn id="303" idx="2"/>
            <a:endCxn id="307" idx="0"/>
          </p:cNvCxnSpPr>
          <p:nvPr/>
        </p:nvCxnSpPr>
        <p:spPr>
          <a:xfrm flipH="1">
            <a:off x="5497920" y="2489473"/>
            <a:ext cx="1349700" cy="510600"/>
          </a:xfrm>
          <a:prstGeom prst="straightConnector1">
            <a:avLst/>
          </a:prstGeom>
          <a:noFill/>
          <a:ln cap="flat" cmpd="sng" w="9525">
            <a:solidFill>
              <a:srgbClr val="595959"/>
            </a:solidFill>
            <a:prstDash val="solid"/>
            <a:round/>
            <a:headEnd len="lg" w="lg" type="none"/>
            <a:tailEnd len="lg" w="lg" type="triangle"/>
          </a:ln>
        </p:spPr>
      </p:cxnSp>
      <p:sp>
        <p:nvSpPr>
          <p:cNvPr id="309" name="Shape 309"/>
          <p:cNvSpPr/>
          <p:nvPr/>
        </p:nvSpPr>
        <p:spPr>
          <a:xfrm>
            <a:off x="7127470" y="2999973"/>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000000"/>
              </a:solidFill>
            </a:endParaRPr>
          </a:p>
          <a:p>
            <a:pPr lvl="0" rtl="0">
              <a:spcBef>
                <a:spcPts val="0"/>
              </a:spcBef>
              <a:buClr>
                <a:srgbClr val="000000"/>
              </a:buClr>
              <a:buSzPct val="78571"/>
              <a:buFont typeface="Arial"/>
              <a:buNone/>
            </a:pPr>
            <a:r>
              <a:rPr lang="en">
                <a:solidFill>
                  <a:srgbClr val="000000"/>
                </a:solidFill>
              </a:rPr>
              <a:t>:Input and Modify Student Information</a:t>
            </a:r>
          </a:p>
          <a:p>
            <a:pPr lvl="0" rtl="0">
              <a:spcBef>
                <a:spcPts val="0"/>
              </a:spcBef>
              <a:buNone/>
            </a:pPr>
            <a:r>
              <a:t/>
            </a:r>
            <a:endParaRPr/>
          </a:p>
        </p:txBody>
      </p:sp>
      <p:sp>
        <p:nvSpPr>
          <p:cNvPr id="310" name="Shape 310"/>
          <p:cNvSpPr txBox="1"/>
          <p:nvPr/>
        </p:nvSpPr>
        <p:spPr>
          <a:xfrm>
            <a:off x="5369844" y="2451155"/>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3</a:t>
            </a:r>
          </a:p>
        </p:txBody>
      </p:sp>
      <p:sp>
        <p:nvSpPr>
          <p:cNvPr id="311" name="Shape 311"/>
          <p:cNvSpPr txBox="1"/>
          <p:nvPr/>
        </p:nvSpPr>
        <p:spPr>
          <a:xfrm>
            <a:off x="7184944" y="1443730"/>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6</a:t>
            </a:r>
          </a:p>
        </p:txBody>
      </p:sp>
      <p:cxnSp>
        <p:nvCxnSpPr>
          <p:cNvPr id="312" name="Shape 312"/>
          <p:cNvCxnSpPr>
            <a:stCxn id="303" idx="2"/>
            <a:endCxn id="309" idx="0"/>
          </p:cNvCxnSpPr>
          <p:nvPr/>
        </p:nvCxnSpPr>
        <p:spPr>
          <a:xfrm>
            <a:off x="6847620" y="2489473"/>
            <a:ext cx="1188000" cy="510600"/>
          </a:xfrm>
          <a:prstGeom prst="straightConnector1">
            <a:avLst/>
          </a:prstGeom>
          <a:noFill/>
          <a:ln cap="flat" cmpd="sng" w="9525">
            <a:solidFill>
              <a:srgbClr val="595959"/>
            </a:solidFill>
            <a:prstDash val="solid"/>
            <a:round/>
            <a:headEnd len="lg" w="lg" type="none"/>
            <a:tailEnd len="lg" w="lg" type="triangle"/>
          </a:ln>
        </p:spPr>
      </p:cxnSp>
      <p:sp>
        <p:nvSpPr>
          <p:cNvPr id="313" name="Shape 313"/>
          <p:cNvSpPr txBox="1"/>
          <p:nvPr/>
        </p:nvSpPr>
        <p:spPr>
          <a:xfrm>
            <a:off x="7937200" y="2596575"/>
            <a:ext cx="304800" cy="296400"/>
          </a:xfrm>
          <a:prstGeom prst="rect">
            <a:avLst/>
          </a:prstGeom>
          <a:noFill/>
          <a:ln>
            <a:noFill/>
          </a:ln>
        </p:spPr>
        <p:txBody>
          <a:bodyPr anchorCtr="0" anchor="t" bIns="91425" lIns="91425" rIns="91425" wrap="square" tIns="91425">
            <a:noAutofit/>
          </a:bodyPr>
          <a:lstStyle/>
          <a:p>
            <a:pPr lvl="0" rtl="0">
              <a:spcBef>
                <a:spcPts val="0"/>
              </a:spcBef>
              <a:buNone/>
            </a:pPr>
            <a:r>
              <a:rPr lang="en"/>
              <a:t>4</a:t>
            </a:r>
          </a:p>
        </p:txBody>
      </p:sp>
      <p:cxnSp>
        <p:nvCxnSpPr>
          <p:cNvPr id="314" name="Shape 314"/>
          <p:cNvCxnSpPr/>
          <p:nvPr/>
        </p:nvCxnSpPr>
        <p:spPr>
          <a:xfrm rot="10800000">
            <a:off x="6855795" y="2633373"/>
            <a:ext cx="925800" cy="366600"/>
          </a:xfrm>
          <a:prstGeom prst="straightConnector1">
            <a:avLst/>
          </a:prstGeom>
          <a:noFill/>
          <a:ln cap="flat" cmpd="sng" w="9525">
            <a:solidFill>
              <a:srgbClr val="595959"/>
            </a:solidFill>
            <a:prstDash val="solid"/>
            <a:round/>
            <a:headEnd len="lg" w="lg" type="none"/>
            <a:tailEnd len="lg" w="lg" type="triangle"/>
          </a:ln>
        </p:spPr>
      </p:cxnSp>
      <p:cxnSp>
        <p:nvCxnSpPr>
          <p:cNvPr id="315" name="Shape 315"/>
          <p:cNvCxnSpPr/>
          <p:nvPr/>
        </p:nvCxnSpPr>
        <p:spPr>
          <a:xfrm flipH="1" rot="10800000">
            <a:off x="5812900" y="2643525"/>
            <a:ext cx="990300" cy="348300"/>
          </a:xfrm>
          <a:prstGeom prst="straightConnector1">
            <a:avLst/>
          </a:prstGeom>
          <a:noFill/>
          <a:ln cap="flat" cmpd="sng" w="9525">
            <a:solidFill>
              <a:srgbClr val="595959"/>
            </a:solidFill>
            <a:prstDash val="solid"/>
            <a:round/>
            <a:headEnd len="lg" w="lg" type="none"/>
            <a:tailEnd len="lg" w="lg" type="triangle"/>
          </a:ln>
        </p:spPr>
      </p:cxnSp>
      <p:sp>
        <p:nvSpPr>
          <p:cNvPr id="316" name="Shape 316"/>
          <p:cNvSpPr txBox="1"/>
          <p:nvPr/>
        </p:nvSpPr>
        <p:spPr>
          <a:xfrm>
            <a:off x="6406044" y="2668480"/>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5</a:t>
            </a:r>
          </a:p>
        </p:txBody>
      </p:sp>
      <p:sp>
        <p:nvSpPr>
          <p:cNvPr id="317" name="Shape 317"/>
          <p:cNvSpPr txBox="1"/>
          <p:nvPr/>
        </p:nvSpPr>
        <p:spPr>
          <a:xfrm>
            <a:off x="6953631" y="2668480"/>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5</a:t>
            </a:r>
          </a:p>
        </p:txBody>
      </p:sp>
      <p:cxnSp>
        <p:nvCxnSpPr>
          <p:cNvPr id="318" name="Shape 318"/>
          <p:cNvCxnSpPr/>
          <p:nvPr/>
        </p:nvCxnSpPr>
        <p:spPr>
          <a:xfrm rot="10800000">
            <a:off x="7145175" y="1277325"/>
            <a:ext cx="0" cy="621600"/>
          </a:xfrm>
          <a:prstGeom prst="straightConnector1">
            <a:avLst/>
          </a:prstGeom>
          <a:noFill/>
          <a:ln cap="flat" cmpd="sng" w="9525">
            <a:solidFill>
              <a:srgbClr val="595959"/>
            </a:solidFill>
            <a:prstDash val="solid"/>
            <a:round/>
            <a:headEnd len="lg" w="lg" type="none"/>
            <a:tailEnd len="lg" w="lg" type="triangle"/>
          </a:ln>
        </p:spPr>
      </p:cxnSp>
      <p:sp>
        <p:nvSpPr>
          <p:cNvPr id="319" name="Shape 319"/>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Shape 324"/>
          <p:cNvSpPr/>
          <p:nvPr/>
        </p:nvSpPr>
        <p:spPr>
          <a:xfrm>
            <a:off x="2014075" y="75625"/>
            <a:ext cx="2256000" cy="27885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t"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GenerateStatistics</a:t>
            </a:r>
          </a:p>
          <a:p>
            <a:pPr lv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-studentcount:int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-State: string array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-GenderM: int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-GenderF: int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-Department: Enum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-minor: Enum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-degreeProgram: Enum //counter</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+generate_stats();</a:t>
            </a:r>
          </a:p>
          <a:p>
            <a:pPr lvl="0" rtl="0" algn="ctr">
              <a:spcBef>
                <a:spcPts val="0"/>
              </a:spcBef>
              <a:buNone/>
            </a:pPr>
            <a:r>
              <a:rPr lang="en" sz="1200">
                <a:latin typeface="Times New Roman"/>
                <a:ea typeface="Times New Roman"/>
                <a:cs typeface="Times New Roman"/>
                <a:sym typeface="Times New Roman"/>
              </a:rPr>
              <a:t>+requestTS_information();</a:t>
            </a:r>
          </a:p>
          <a:p>
            <a:pPr lvl="0" rtl="0" algn="ctr">
              <a:spcBef>
                <a:spcPts val="0"/>
              </a:spcBef>
              <a:buNone/>
            </a:pPr>
            <a:r>
              <a:rPr lang="en" sz="1200">
                <a:latin typeface="Times New Roman"/>
                <a:ea typeface="Times New Roman"/>
                <a:cs typeface="Times New Roman"/>
                <a:sym typeface="Times New Roman"/>
              </a:rPr>
              <a:t>+requestRS_information();</a:t>
            </a: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sp>
        <p:nvSpPr>
          <p:cNvPr id="325" name="Shape 325"/>
          <p:cNvSpPr/>
          <p:nvPr/>
        </p:nvSpPr>
        <p:spPr>
          <a:xfrm>
            <a:off x="6110600" y="2631275"/>
            <a:ext cx="2333400" cy="22731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ExternalInterface</a:t>
            </a:r>
          </a:p>
          <a:p>
            <a:pPr lv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-Employee_information: string</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-Registration_information: string</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-Financial_information: string</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-Transcript_information: string</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algn="ctr">
              <a:spcBef>
                <a:spcPts val="0"/>
              </a:spcBef>
              <a:buClr>
                <a:srgbClr val="000000"/>
              </a:buClr>
              <a:buSzPct val="91666"/>
              <a:buFont typeface="Arial"/>
              <a:buNone/>
            </a:pPr>
            <a:r>
              <a:rPr lang="en" sz="1200">
                <a:latin typeface="Times New Roman"/>
                <a:ea typeface="Times New Roman"/>
                <a:cs typeface="Times New Roman"/>
                <a:sym typeface="Times New Roman"/>
              </a:rPr>
              <a:t>+generateTS_information();</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+generateRS_information();</a:t>
            </a:r>
          </a:p>
          <a:p>
            <a:pPr lvl="0" rtl="0" algn="ctr">
              <a:spcBef>
                <a:spcPts val="0"/>
              </a:spcBef>
              <a:buClr>
                <a:srgbClr val="000000"/>
              </a:buClr>
              <a:buSzPct val="100000"/>
              <a:buFont typeface="Arial"/>
              <a:buNone/>
            </a:pPr>
            <a:r>
              <a:t/>
            </a:r>
            <a:endParaRPr sz="1100">
              <a:latin typeface="Times New Roman"/>
              <a:ea typeface="Times New Roman"/>
              <a:cs typeface="Times New Roman"/>
              <a:sym typeface="Times New Roman"/>
            </a:endParaRPr>
          </a:p>
          <a:p>
            <a:pPr lv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cxnSp>
        <p:nvCxnSpPr>
          <p:cNvPr id="326" name="Shape 326"/>
          <p:cNvCxnSpPr>
            <a:endCxn id="324" idx="2"/>
          </p:cNvCxnSpPr>
          <p:nvPr/>
        </p:nvCxnSpPr>
        <p:spPr>
          <a:xfrm rot="10800000">
            <a:off x="3142075" y="2864125"/>
            <a:ext cx="2100" cy="373200"/>
          </a:xfrm>
          <a:prstGeom prst="straightConnector1">
            <a:avLst/>
          </a:prstGeom>
          <a:noFill/>
          <a:ln cap="flat" cmpd="sng" w="9525">
            <a:solidFill>
              <a:srgbClr val="595959"/>
            </a:solidFill>
            <a:prstDash val="solid"/>
            <a:round/>
            <a:headEnd len="lg" w="lg" type="none"/>
            <a:tailEnd len="lg" w="lg" type="triangle"/>
          </a:ln>
        </p:spPr>
      </p:cxnSp>
      <p:cxnSp>
        <p:nvCxnSpPr>
          <p:cNvPr id="327" name="Shape 327"/>
          <p:cNvCxnSpPr/>
          <p:nvPr/>
        </p:nvCxnSpPr>
        <p:spPr>
          <a:xfrm rot="10800000">
            <a:off x="3142025" y="3233250"/>
            <a:ext cx="1274700" cy="3000"/>
          </a:xfrm>
          <a:prstGeom prst="straightConnector1">
            <a:avLst/>
          </a:prstGeom>
          <a:noFill/>
          <a:ln cap="flat" cmpd="sng" w="9525">
            <a:solidFill>
              <a:srgbClr val="595959"/>
            </a:solidFill>
            <a:prstDash val="solid"/>
            <a:round/>
            <a:headEnd len="lg" w="lg" type="none"/>
            <a:tailEnd len="lg" w="lg" type="none"/>
          </a:ln>
        </p:spPr>
      </p:cxnSp>
      <p:cxnSp>
        <p:nvCxnSpPr>
          <p:cNvPr id="328" name="Shape 328"/>
          <p:cNvCxnSpPr/>
          <p:nvPr/>
        </p:nvCxnSpPr>
        <p:spPr>
          <a:xfrm flipH="1" rot="10800000">
            <a:off x="4423000" y="1627700"/>
            <a:ext cx="3000" cy="1604400"/>
          </a:xfrm>
          <a:prstGeom prst="straightConnector1">
            <a:avLst/>
          </a:prstGeom>
          <a:noFill/>
          <a:ln cap="flat" cmpd="sng" w="9525">
            <a:solidFill>
              <a:srgbClr val="595959"/>
            </a:solidFill>
            <a:prstDash val="solid"/>
            <a:round/>
            <a:headEnd len="lg" w="lg" type="none"/>
            <a:tailEnd len="lg" w="lg" type="none"/>
          </a:ln>
        </p:spPr>
      </p:cxnSp>
      <p:cxnSp>
        <p:nvCxnSpPr>
          <p:cNvPr id="329" name="Shape 329"/>
          <p:cNvCxnSpPr/>
          <p:nvPr/>
        </p:nvCxnSpPr>
        <p:spPr>
          <a:xfrm flipH="1">
            <a:off x="4425975" y="1626500"/>
            <a:ext cx="2842500" cy="1200"/>
          </a:xfrm>
          <a:prstGeom prst="straightConnector1">
            <a:avLst/>
          </a:prstGeom>
          <a:noFill/>
          <a:ln cap="flat" cmpd="sng" w="9525">
            <a:solidFill>
              <a:srgbClr val="595959"/>
            </a:solidFill>
            <a:prstDash val="solid"/>
            <a:round/>
            <a:headEnd len="lg" w="lg" type="none"/>
            <a:tailEnd len="lg" w="lg" type="none"/>
          </a:ln>
        </p:spPr>
      </p:cxnSp>
      <p:cxnSp>
        <p:nvCxnSpPr>
          <p:cNvPr id="330" name="Shape 330"/>
          <p:cNvCxnSpPr>
            <a:stCxn id="325" idx="0"/>
          </p:cNvCxnSpPr>
          <p:nvPr/>
        </p:nvCxnSpPr>
        <p:spPr>
          <a:xfrm rot="10800000">
            <a:off x="7273400" y="1624775"/>
            <a:ext cx="3900" cy="1006500"/>
          </a:xfrm>
          <a:prstGeom prst="straightConnector1">
            <a:avLst/>
          </a:prstGeom>
          <a:noFill/>
          <a:ln cap="flat" cmpd="sng" w="9525">
            <a:solidFill>
              <a:srgbClr val="595959"/>
            </a:solidFill>
            <a:prstDash val="solid"/>
            <a:round/>
            <a:headEnd len="lg" w="lg" type="none"/>
            <a:tailEnd len="lg" w="lg" type="none"/>
          </a:ln>
        </p:spPr>
      </p:cxnSp>
      <p:sp>
        <p:nvSpPr>
          <p:cNvPr id="331" name="Shape 33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Shape 336"/>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solidFill>
                  <a:srgbClr val="FFFFFF"/>
                </a:solidFill>
              </a:rPr>
              <a:t>Generate Statistics</a:t>
            </a:r>
            <a:r>
              <a:rPr lang="en">
                <a:solidFill>
                  <a:srgbClr val="FFFFFF"/>
                </a:solidFill>
                <a:latin typeface="Times New Roman"/>
                <a:ea typeface="Times New Roman"/>
                <a:cs typeface="Times New Roman"/>
                <a:sym typeface="Times New Roman"/>
              </a:rPr>
              <a:t> </a:t>
            </a:r>
            <a:r>
              <a:rPr b="1" lang="en" sz="2400">
                <a:solidFill>
                  <a:srgbClr val="FFFFFF"/>
                </a:solidFill>
              </a:rPr>
              <a:t>Class Description</a:t>
            </a:r>
          </a:p>
        </p:txBody>
      </p:sp>
      <p:sp>
        <p:nvSpPr>
          <p:cNvPr id="337" name="Shape 337"/>
          <p:cNvSpPr txBox="1"/>
          <p:nvPr>
            <p:ph idx="1" type="body"/>
          </p:nvPr>
        </p:nvSpPr>
        <p:spPr>
          <a:xfrm>
            <a:off x="471900" y="1919075"/>
            <a:ext cx="8452200" cy="27102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logon() is called from the </a:t>
            </a:r>
            <a:r>
              <a:rPr b="0" i="1" lang="en" sz="1400">
                <a:solidFill>
                  <a:srgbClr val="000000"/>
                </a:solidFill>
                <a:latin typeface="Times New Roman"/>
                <a:ea typeface="Times New Roman"/>
                <a:cs typeface="Times New Roman"/>
                <a:sym typeface="Times New Roman"/>
              </a:rPr>
              <a:t>Authentication</a:t>
            </a:r>
            <a:r>
              <a:rPr b="0" lang="en" sz="1400">
                <a:solidFill>
                  <a:srgbClr val="000000"/>
                </a:solidFill>
                <a:latin typeface="Times New Roman"/>
                <a:ea typeface="Times New Roman"/>
                <a:cs typeface="Times New Roman"/>
                <a:sym typeface="Times New Roman"/>
              </a:rPr>
              <a:t> is called, which prompts the user to enter a username and password to proceed further into the SIAS system.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If the user enters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credentials (username and password), +authenticate_staff() from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is called which gives the user them access to the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menu.</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From the menu, the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function </a:t>
            </a:r>
            <a:r>
              <a:rPr b="0" lang="en" sz="1400">
                <a:solidFill>
                  <a:srgbClr val="000000"/>
                </a:solidFill>
                <a:latin typeface="Times New Roman"/>
                <a:ea typeface="Times New Roman"/>
                <a:cs typeface="Times New Roman"/>
                <a:sym typeface="Times New Roman"/>
              </a:rPr>
              <a:t>+generate_stats()</a:t>
            </a:r>
            <a:r>
              <a:rPr b="0" lang="en" sz="1400">
                <a:solidFill>
                  <a:srgbClr val="000000"/>
                </a:solidFill>
                <a:latin typeface="Times New Roman"/>
                <a:ea typeface="Times New Roman"/>
                <a:cs typeface="Times New Roman"/>
                <a:sym typeface="Times New Roman"/>
              </a:rPr>
              <a:t> is called which is called to gain access to </a:t>
            </a:r>
            <a:r>
              <a:rPr b="0" i="1" lang="en" sz="1400">
                <a:solidFill>
                  <a:srgbClr val="000000"/>
                </a:solidFill>
                <a:latin typeface="Times New Roman"/>
                <a:ea typeface="Times New Roman"/>
                <a:cs typeface="Times New Roman"/>
                <a:sym typeface="Times New Roman"/>
              </a:rPr>
              <a:t>GenerateStatistics</a:t>
            </a:r>
          </a:p>
          <a:p>
            <a:pPr indent="-317500" lvl="0" marL="457200" rtl="0">
              <a:lnSpc>
                <a:spcPct val="115000"/>
              </a:lnSpc>
              <a:spcBef>
                <a:spcPts val="0"/>
              </a:spcBef>
              <a:spcAft>
                <a:spcPts val="0"/>
              </a:spcAft>
              <a:buClr>
                <a:srgbClr val="000000"/>
              </a:buClr>
              <a:buSzPct val="100000"/>
              <a:buFont typeface="Times New Roman"/>
            </a:pPr>
            <a:r>
              <a:rPr b="0" i="1" lang="en" sz="1400">
                <a:solidFill>
                  <a:srgbClr val="000000"/>
                </a:solidFill>
                <a:latin typeface="Times New Roman"/>
                <a:ea typeface="Times New Roman"/>
                <a:cs typeface="Times New Roman"/>
                <a:sym typeface="Times New Roman"/>
              </a:rPr>
              <a:t>GenerateStatistics</a:t>
            </a:r>
            <a:r>
              <a:rPr b="0" i="1" lang="en" sz="1400">
                <a:solidFill>
                  <a:srgbClr val="000000"/>
                </a:solidFill>
                <a:latin typeface="Times New Roman"/>
                <a:ea typeface="Times New Roman"/>
                <a:cs typeface="Times New Roman"/>
                <a:sym typeface="Times New Roman"/>
              </a:rPr>
              <a:t> </a:t>
            </a:r>
            <a:r>
              <a:rPr b="0" lang="en" sz="1400">
                <a:solidFill>
                  <a:srgbClr val="000000"/>
                </a:solidFill>
                <a:latin typeface="Times New Roman"/>
                <a:ea typeface="Times New Roman"/>
                <a:cs typeface="Times New Roman"/>
                <a:sym typeface="Times New Roman"/>
              </a:rPr>
              <a:t>requestTS_information() and requestRS_information() are called. These functions access </a:t>
            </a:r>
            <a:r>
              <a:rPr b="0" i="1" lang="en" sz="1400">
                <a:solidFill>
                  <a:srgbClr val="000000"/>
                </a:solidFill>
                <a:latin typeface="Times New Roman"/>
                <a:ea typeface="Times New Roman"/>
                <a:cs typeface="Times New Roman"/>
                <a:sym typeface="Times New Roman"/>
              </a:rPr>
              <a:t>ExternalInterface </a:t>
            </a:r>
            <a:r>
              <a:rPr b="0" lang="en" sz="1400">
                <a:solidFill>
                  <a:srgbClr val="000000"/>
                </a:solidFill>
                <a:latin typeface="Times New Roman"/>
                <a:ea typeface="Times New Roman"/>
                <a:cs typeface="Times New Roman"/>
                <a:sym typeface="Times New Roman"/>
              </a:rPr>
              <a:t>to produce </a:t>
            </a:r>
            <a:r>
              <a:rPr b="0" lang="en" sz="1400">
                <a:solidFill>
                  <a:srgbClr val="000000"/>
                </a:solidFill>
                <a:latin typeface="Times New Roman"/>
                <a:ea typeface="Times New Roman"/>
                <a:cs typeface="Times New Roman"/>
                <a:sym typeface="Times New Roman"/>
              </a:rPr>
              <a:t>statistical</a:t>
            </a:r>
            <a:r>
              <a:rPr b="0" lang="en" sz="1400">
                <a:solidFill>
                  <a:srgbClr val="000000"/>
                </a:solidFill>
                <a:latin typeface="Times New Roman"/>
                <a:ea typeface="Times New Roman"/>
                <a:cs typeface="Times New Roman"/>
                <a:sym typeface="Times New Roman"/>
              </a:rPr>
              <a:t> data regarding enrollment data and registration data.</a:t>
            </a:r>
          </a:p>
          <a:p>
            <a:pPr indent="-317500" lvl="0" marL="457200" rtl="0">
              <a:lnSpc>
                <a:spcPct val="115000"/>
              </a:lnSpc>
              <a:spcBef>
                <a:spcPts val="0"/>
              </a:spcBef>
              <a:buClr>
                <a:srgbClr val="000000"/>
              </a:buClr>
              <a:buSzPct val="100000"/>
              <a:buFont typeface="Times New Roman"/>
            </a:pPr>
            <a:r>
              <a:rPr b="0" lang="en" sz="1400">
                <a:solidFill>
                  <a:srgbClr val="000000"/>
                </a:solidFill>
                <a:latin typeface="Times New Roman"/>
                <a:ea typeface="Times New Roman"/>
                <a:cs typeface="Times New Roman"/>
                <a:sym typeface="Times New Roman"/>
              </a:rPr>
              <a:t>The data is stored into a programmer defined data type (enum) to serve as a counter.</a:t>
            </a:r>
          </a:p>
          <a:p>
            <a:pPr lvl="0" rtl="0">
              <a:lnSpc>
                <a:spcPct val="115000"/>
              </a:lnSpc>
              <a:spcBef>
                <a:spcPts val="0"/>
              </a:spcBef>
              <a:spcAft>
                <a:spcPts val="0"/>
              </a:spcAft>
              <a:buNone/>
            </a:pPr>
            <a:r>
              <a:t/>
            </a:r>
            <a:endParaRPr b="0" sz="1400">
              <a:latin typeface="Times New Roman"/>
              <a:ea typeface="Times New Roman"/>
              <a:cs typeface="Times New Roman"/>
              <a:sym typeface="Times New Roman"/>
            </a:endParaRPr>
          </a:p>
        </p:txBody>
      </p:sp>
      <p:sp>
        <p:nvSpPr>
          <p:cNvPr id="338" name="Shape 338"/>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Shape 85"/>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a:spcBef>
                <a:spcPts val="0"/>
              </a:spcBef>
              <a:buNone/>
            </a:pPr>
            <a:r>
              <a:rPr lang="en"/>
              <a:t>Introduction</a:t>
            </a:r>
          </a:p>
        </p:txBody>
      </p:sp>
      <p:sp>
        <p:nvSpPr>
          <p:cNvPr id="86" name="Shape 86"/>
          <p:cNvSpPr txBox="1"/>
          <p:nvPr>
            <p:ph idx="1" type="body"/>
          </p:nvPr>
        </p:nvSpPr>
        <p:spPr>
          <a:xfrm>
            <a:off x="471900" y="2124350"/>
            <a:ext cx="8175600" cy="2511900"/>
          </a:xfrm>
          <a:prstGeom prst="rect">
            <a:avLst/>
          </a:prstGeom>
        </p:spPr>
        <p:txBody>
          <a:bodyPr anchorCtr="0" anchor="t" bIns="91425" lIns="91425" rIns="91425" wrap="square" tIns="91425">
            <a:noAutofit/>
          </a:bodyPr>
          <a:lstStyle/>
          <a:p>
            <a:pPr indent="0" lvl="0" marL="0" algn="just">
              <a:lnSpc>
                <a:spcPct val="150000"/>
              </a:lnSpc>
              <a:spcBef>
                <a:spcPts val="0"/>
              </a:spcBef>
              <a:buNone/>
            </a:pPr>
            <a:r>
              <a:rPr lang="en">
                <a:solidFill>
                  <a:srgbClr val="000000"/>
                </a:solidFill>
              </a:rPr>
              <a:t>This documentation includes the requirements, specification (Use Case Diagram and Use Case Descriptions / Narratives) , design (Class Diagram and Communication Diagrams) and Implementation/code generation for a Student Information and Administration System (SIAS) for a university. </a:t>
            </a:r>
          </a:p>
        </p:txBody>
      </p:sp>
      <p:sp>
        <p:nvSpPr>
          <p:cNvPr id="87" name="Shape 8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Shape 343"/>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solidFill>
                  <a:srgbClr val="FFFFFF"/>
                </a:solidFill>
              </a:rPr>
              <a:t>Generate Statistics</a:t>
            </a:r>
            <a:r>
              <a:rPr b="1" lang="en" sz="2400">
                <a:solidFill>
                  <a:srgbClr val="FFFFFF"/>
                </a:solidFill>
                <a:latin typeface="Times New Roman"/>
                <a:ea typeface="Times New Roman"/>
                <a:cs typeface="Times New Roman"/>
                <a:sym typeface="Times New Roman"/>
              </a:rPr>
              <a:t> </a:t>
            </a:r>
            <a:r>
              <a:rPr b="1" lang="en" sz="2400">
                <a:solidFill>
                  <a:srgbClr val="FFFFFF"/>
                </a:solidFill>
              </a:rPr>
              <a:t>Class Description</a:t>
            </a:r>
            <a:r>
              <a:rPr b="1" lang="en" sz="2400"/>
              <a:t> (cont)</a:t>
            </a:r>
          </a:p>
        </p:txBody>
      </p:sp>
      <p:sp>
        <p:nvSpPr>
          <p:cNvPr id="344" name="Shape 344"/>
          <p:cNvSpPr txBox="1"/>
          <p:nvPr>
            <p:ph idx="1" type="body"/>
          </p:nvPr>
        </p:nvSpPr>
        <p:spPr>
          <a:xfrm>
            <a:off x="471900" y="1919075"/>
            <a:ext cx="8171400" cy="27102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+requestTS_information() and requestRS_information() are called from </a:t>
            </a:r>
            <a:r>
              <a:rPr b="0" i="1" lang="en" sz="1400">
                <a:solidFill>
                  <a:srgbClr val="000000"/>
                </a:solidFill>
                <a:latin typeface="Times New Roman"/>
                <a:ea typeface="Times New Roman"/>
                <a:cs typeface="Times New Roman"/>
                <a:sym typeface="Times New Roman"/>
              </a:rPr>
              <a:t>GenerateStatistics to receive the statistical information regarding students and count them by: State, Gender, Department, Minor, DegreeProgram</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After </a:t>
            </a:r>
            <a:r>
              <a:rPr b="0" i="1" lang="en" sz="1400">
                <a:solidFill>
                  <a:srgbClr val="000000"/>
                </a:solidFill>
                <a:latin typeface="Times New Roman"/>
                <a:ea typeface="Times New Roman"/>
                <a:cs typeface="Times New Roman"/>
                <a:sym typeface="Times New Roman"/>
              </a:rPr>
              <a:t>GenerateStatistics</a:t>
            </a:r>
            <a:r>
              <a:rPr b="0" lang="en" sz="1400">
                <a:solidFill>
                  <a:srgbClr val="000000"/>
                </a:solidFill>
                <a:latin typeface="Times New Roman"/>
                <a:ea typeface="Times New Roman"/>
                <a:cs typeface="Times New Roman"/>
                <a:sym typeface="Times New Roman"/>
              </a:rPr>
              <a:t> have been accessed, the function can return to the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menu using return_request(); from </a:t>
            </a:r>
            <a:r>
              <a:rPr b="0" i="1" lang="en" sz="1400">
                <a:solidFill>
                  <a:srgbClr val="000000"/>
                </a:solidFill>
                <a:latin typeface="Times New Roman"/>
                <a:ea typeface="Times New Roman"/>
                <a:cs typeface="Times New Roman"/>
                <a:sym typeface="Times New Roman"/>
              </a:rPr>
              <a:t>Administrator</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logout(); from the authentication class is called when a user is completed their session and wishes to terminate their current session as a Administrator </a:t>
            </a:r>
          </a:p>
        </p:txBody>
      </p:sp>
      <p:sp>
        <p:nvSpPr>
          <p:cNvPr id="345" name="Shape 345"/>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Shape 350"/>
          <p:cNvSpPr txBox="1"/>
          <p:nvPr>
            <p:ph type="title"/>
          </p:nvPr>
        </p:nvSpPr>
        <p:spPr>
          <a:xfrm>
            <a:off x="226078" y="357800"/>
            <a:ext cx="2808000" cy="953400"/>
          </a:xfrm>
          <a:prstGeom prst="rect">
            <a:avLst/>
          </a:prstGeom>
        </p:spPr>
        <p:txBody>
          <a:bodyPr anchorCtr="0" anchor="b" bIns="91425" lIns="91425" rIns="91425" wrap="square" tIns="91425">
            <a:noAutofit/>
          </a:bodyPr>
          <a:lstStyle/>
          <a:p>
            <a:pPr lvl="0" rtl="0">
              <a:spcBef>
                <a:spcPts val="0"/>
              </a:spcBef>
              <a:buNone/>
            </a:pPr>
            <a:r>
              <a:rPr b="1" lang="en" sz="1600">
                <a:solidFill>
                  <a:srgbClr val="FFFFFF"/>
                </a:solidFill>
                <a:latin typeface="Times New Roman"/>
                <a:ea typeface="Times New Roman"/>
                <a:cs typeface="Times New Roman"/>
                <a:sym typeface="Times New Roman"/>
              </a:rPr>
              <a:t>Communication Diagram For “GenerateStatistics”</a:t>
            </a:r>
          </a:p>
        </p:txBody>
      </p:sp>
      <p:sp>
        <p:nvSpPr>
          <p:cNvPr id="351" name="Shape 351"/>
          <p:cNvSpPr txBox="1"/>
          <p:nvPr>
            <p:ph idx="1" type="body"/>
          </p:nvPr>
        </p:nvSpPr>
        <p:spPr>
          <a:xfrm>
            <a:off x="185275" y="1237200"/>
            <a:ext cx="2909100" cy="3163500"/>
          </a:xfrm>
          <a:prstGeom prst="rect">
            <a:avLst/>
          </a:prstGeom>
        </p:spPr>
        <p:txBody>
          <a:bodyPr anchorCtr="0" anchor="t" bIns="91425" lIns="91425" rIns="91425" wrap="square" tIns="91425">
            <a:noAutofit/>
          </a:bodyPr>
          <a:lstStyle/>
          <a:p>
            <a:pPr indent="-317500" lvl="0" marL="457200" rtl="0">
              <a:spcBef>
                <a:spcPts val="0"/>
              </a:spcBef>
              <a:spcAft>
                <a:spcPts val="0"/>
              </a:spcAft>
              <a:buClr>
                <a:srgbClr val="FFFFFF"/>
              </a:buClr>
              <a:buSzPct val="100000"/>
              <a:buFont typeface="Times New Roman"/>
            </a:pPr>
            <a:r>
              <a:rPr lang="en" sz="1400">
                <a:solidFill>
                  <a:srgbClr val="FFFFFF"/>
                </a:solidFill>
              </a:rPr>
              <a:t>+logon()</a:t>
            </a:r>
          </a:p>
          <a:p>
            <a:pPr indent="-317500" lvl="0" marL="457200" rtl="0">
              <a:spcBef>
                <a:spcPts val="0"/>
              </a:spcBef>
              <a:spcAft>
                <a:spcPts val="0"/>
              </a:spcAft>
              <a:buClr>
                <a:srgbClr val="FFFFFF"/>
              </a:buClr>
              <a:buSzPct val="100000"/>
              <a:buFont typeface="Times New Roman"/>
            </a:pPr>
            <a:r>
              <a:rPr lang="en" sz="1400">
                <a:solidFill>
                  <a:srgbClr val="FFFFFF"/>
                </a:solidFill>
              </a:rPr>
              <a:t>+authenticate_admin()</a:t>
            </a:r>
          </a:p>
          <a:p>
            <a:pPr indent="-317500" lvl="0" marL="457200" rtl="0">
              <a:spcBef>
                <a:spcPts val="0"/>
              </a:spcBef>
              <a:spcAft>
                <a:spcPts val="0"/>
              </a:spcAft>
              <a:buClr>
                <a:srgbClr val="FFFFFF"/>
              </a:buClr>
              <a:buSzPct val="100000"/>
              <a:buFont typeface="Times New Roman"/>
            </a:pPr>
            <a:r>
              <a:rPr lang="en" sz="1400">
                <a:solidFill>
                  <a:srgbClr val="FFFFFF"/>
                </a:solidFill>
              </a:rPr>
              <a:t>+generate_stats()</a:t>
            </a:r>
          </a:p>
          <a:p>
            <a:pPr indent="-317500" lvl="0" marL="457200" rtl="0">
              <a:spcBef>
                <a:spcPts val="0"/>
              </a:spcBef>
              <a:spcAft>
                <a:spcPts val="0"/>
              </a:spcAft>
              <a:buClr>
                <a:srgbClr val="FFFFFF"/>
              </a:buClr>
              <a:buSzPct val="100000"/>
              <a:buFont typeface="Times New Roman"/>
            </a:pPr>
            <a:r>
              <a:rPr lang="en" sz="1400">
                <a:solidFill>
                  <a:srgbClr val="FFFFFF"/>
                </a:solidFill>
              </a:rPr>
              <a:t>+generateTS_information()</a:t>
            </a:r>
          </a:p>
          <a:p>
            <a:pPr indent="-317500" lvl="0" marL="457200" rtl="0">
              <a:spcBef>
                <a:spcPts val="0"/>
              </a:spcBef>
              <a:spcAft>
                <a:spcPts val="0"/>
              </a:spcAft>
              <a:buClr>
                <a:srgbClr val="FFFFFF"/>
              </a:buClr>
              <a:buSzPct val="100000"/>
              <a:buFont typeface="Times New Roman"/>
            </a:pPr>
            <a:r>
              <a:rPr lang="en" sz="1400">
                <a:solidFill>
                  <a:srgbClr val="FFFFFF"/>
                </a:solidFill>
              </a:rPr>
              <a:t>+generateRS_information()</a:t>
            </a:r>
          </a:p>
          <a:p>
            <a:pPr indent="-317500" lvl="0" marL="457200" rtl="0">
              <a:spcBef>
                <a:spcPts val="0"/>
              </a:spcBef>
              <a:spcAft>
                <a:spcPts val="0"/>
              </a:spcAft>
              <a:buClr>
                <a:srgbClr val="FFFFFF"/>
              </a:buClr>
              <a:buSzPct val="100000"/>
              <a:buFont typeface="Times New Roman"/>
            </a:pPr>
            <a:r>
              <a:rPr lang="en" sz="1400">
                <a:solidFill>
                  <a:srgbClr val="FFFFFF"/>
                </a:solidFill>
              </a:rPr>
              <a:t>+requestTS_information() </a:t>
            </a:r>
          </a:p>
          <a:p>
            <a:pPr indent="-317500" lvl="0" marL="457200" rtl="0">
              <a:spcBef>
                <a:spcPts val="0"/>
              </a:spcBef>
              <a:spcAft>
                <a:spcPts val="0"/>
              </a:spcAft>
              <a:buClr>
                <a:srgbClr val="FFFFFF"/>
              </a:buClr>
              <a:buSzPct val="100000"/>
              <a:buFont typeface="Times New Roman"/>
            </a:pPr>
            <a:r>
              <a:rPr lang="en" sz="1400">
                <a:solidFill>
                  <a:srgbClr val="FFFFFF"/>
                </a:solidFill>
              </a:rPr>
              <a:t>+requestRS_information()</a:t>
            </a:r>
          </a:p>
          <a:p>
            <a:pPr indent="-317500" lvl="0" marL="457200" rtl="0">
              <a:spcBef>
                <a:spcPts val="0"/>
              </a:spcBef>
              <a:spcAft>
                <a:spcPts val="0"/>
              </a:spcAft>
              <a:buClr>
                <a:srgbClr val="FFFFFF"/>
              </a:buClr>
              <a:buSzPct val="100000"/>
              <a:buFont typeface="Times New Roman"/>
            </a:pPr>
            <a:r>
              <a:rPr lang="en" sz="1400">
                <a:solidFill>
                  <a:srgbClr val="FFFFFF"/>
                </a:solidFill>
              </a:rPr>
              <a:t>+return_request();</a:t>
            </a:r>
          </a:p>
          <a:p>
            <a:pPr indent="-317500" lvl="0" marL="457200" rtl="0">
              <a:spcBef>
                <a:spcPts val="0"/>
              </a:spcBef>
              <a:buClr>
                <a:srgbClr val="FFFFFF"/>
              </a:buClr>
              <a:buSzPct val="100000"/>
              <a:buFont typeface="Times New Roman"/>
            </a:pPr>
            <a:r>
              <a:rPr lang="en" sz="1400">
                <a:solidFill>
                  <a:srgbClr val="FFFFFF"/>
                </a:solidFill>
              </a:rPr>
              <a:t>+logout();</a:t>
            </a:r>
          </a:p>
          <a:p>
            <a:pPr lvl="0" rtl="0">
              <a:spcBef>
                <a:spcPts val="0"/>
              </a:spcBef>
              <a:buNone/>
            </a:pPr>
            <a:r>
              <a:t/>
            </a:r>
            <a:endParaRPr sz="1400">
              <a:solidFill>
                <a:srgbClr val="FFFFFF"/>
              </a:solidFill>
            </a:endParaRPr>
          </a:p>
          <a:p>
            <a:pPr lvl="0" rtl="0">
              <a:spcBef>
                <a:spcPts val="0"/>
              </a:spcBef>
              <a:buNone/>
            </a:pPr>
            <a:r>
              <a:t/>
            </a:r>
            <a:endParaRPr sz="1400">
              <a:solidFill>
                <a:srgbClr val="FFFFFF"/>
              </a:solidFill>
            </a:endParaRPr>
          </a:p>
          <a:p>
            <a:pPr lvl="0" rtl="0">
              <a:spcBef>
                <a:spcPts val="0"/>
              </a:spcBef>
              <a:buNone/>
            </a:pPr>
            <a:r>
              <a:t/>
            </a:r>
            <a:endParaRPr sz="1400">
              <a:solidFill>
                <a:srgbClr val="FFFFFF"/>
              </a:solidFill>
            </a:endParaRPr>
          </a:p>
          <a:p>
            <a:pPr lvl="0" rtl="0">
              <a:spcBef>
                <a:spcPts val="0"/>
              </a:spcBef>
              <a:buNone/>
            </a:pPr>
            <a:r>
              <a:t/>
            </a:r>
            <a:endParaRPr sz="1400">
              <a:solidFill>
                <a:srgbClr val="FFFFFF"/>
              </a:solidFill>
            </a:endParaRPr>
          </a:p>
          <a:p>
            <a:pPr lvl="0" rtl="0">
              <a:spcBef>
                <a:spcPts val="0"/>
              </a:spcBef>
              <a:buNone/>
            </a:pPr>
            <a:r>
              <a:t/>
            </a:r>
            <a:endParaRPr sz="1400">
              <a:solidFill>
                <a:srgbClr val="FFFFFF"/>
              </a:solidFill>
            </a:endParaRPr>
          </a:p>
        </p:txBody>
      </p:sp>
      <p:pic>
        <p:nvPicPr>
          <p:cNvPr descr="sad-girl-stick-figure-RTA6bd7Ec.png" id="352" name="Shape 352"/>
          <p:cNvPicPr preferRelativeResize="0"/>
          <p:nvPr/>
        </p:nvPicPr>
        <p:blipFill>
          <a:blip r:embed="rId3">
            <a:alphaModFix/>
          </a:blip>
          <a:stretch>
            <a:fillRect/>
          </a:stretch>
        </p:blipFill>
        <p:spPr>
          <a:xfrm>
            <a:off x="3604523" y="266563"/>
            <a:ext cx="600250" cy="1440613"/>
          </a:xfrm>
          <a:prstGeom prst="rect">
            <a:avLst/>
          </a:prstGeom>
          <a:noFill/>
          <a:ln>
            <a:noFill/>
          </a:ln>
        </p:spPr>
      </p:pic>
      <p:cxnSp>
        <p:nvCxnSpPr>
          <p:cNvPr id="353" name="Shape 353"/>
          <p:cNvCxnSpPr>
            <a:stCxn id="352" idx="3"/>
            <a:endCxn id="354" idx="1"/>
          </p:cNvCxnSpPr>
          <p:nvPr/>
        </p:nvCxnSpPr>
        <p:spPr>
          <a:xfrm flipH="1" rot="10800000">
            <a:off x="4204773" y="976669"/>
            <a:ext cx="1931100" cy="10200"/>
          </a:xfrm>
          <a:prstGeom prst="straightConnector1">
            <a:avLst/>
          </a:prstGeom>
          <a:noFill/>
          <a:ln cap="flat" cmpd="sng" w="9525">
            <a:solidFill>
              <a:srgbClr val="595959"/>
            </a:solidFill>
            <a:prstDash val="solid"/>
            <a:round/>
            <a:headEnd len="lg" w="lg" type="none"/>
            <a:tailEnd len="lg" w="lg" type="triangle"/>
          </a:ln>
        </p:spPr>
      </p:cxnSp>
      <p:cxnSp>
        <p:nvCxnSpPr>
          <p:cNvPr id="355" name="Shape 355"/>
          <p:cNvCxnSpPr/>
          <p:nvPr/>
        </p:nvCxnSpPr>
        <p:spPr>
          <a:xfrm>
            <a:off x="6748700" y="2363425"/>
            <a:ext cx="0" cy="430200"/>
          </a:xfrm>
          <a:prstGeom prst="straightConnector1">
            <a:avLst/>
          </a:prstGeom>
          <a:noFill/>
          <a:ln cap="flat" cmpd="sng" w="9525">
            <a:solidFill>
              <a:srgbClr val="595959"/>
            </a:solidFill>
            <a:prstDash val="solid"/>
            <a:round/>
            <a:headEnd len="lg" w="lg" type="none"/>
            <a:tailEnd len="lg" w="lg" type="triangle"/>
          </a:ln>
        </p:spPr>
      </p:cxnSp>
      <p:sp>
        <p:nvSpPr>
          <p:cNvPr id="356" name="Shape 356"/>
          <p:cNvSpPr/>
          <p:nvPr/>
        </p:nvSpPr>
        <p:spPr>
          <a:xfrm>
            <a:off x="6135820" y="2822210"/>
            <a:ext cx="1816200" cy="5850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solidFill>
                  <a:srgbClr val="000000"/>
                </a:solidFill>
              </a:rPr>
              <a:t>:GenerateStatistics</a:t>
            </a:r>
          </a:p>
        </p:txBody>
      </p:sp>
      <p:sp>
        <p:nvSpPr>
          <p:cNvPr id="357" name="Shape 357"/>
          <p:cNvSpPr/>
          <p:nvPr/>
        </p:nvSpPr>
        <p:spPr>
          <a:xfrm>
            <a:off x="6135824" y="1753298"/>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:Administrator</a:t>
            </a:r>
          </a:p>
        </p:txBody>
      </p:sp>
      <p:sp>
        <p:nvSpPr>
          <p:cNvPr id="358" name="Shape 358"/>
          <p:cNvSpPr/>
          <p:nvPr/>
        </p:nvSpPr>
        <p:spPr>
          <a:xfrm>
            <a:off x="6135833" y="4044298"/>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solidFill>
                  <a:srgbClr val="000000"/>
                </a:solidFill>
              </a:rPr>
              <a:t>:External Interface</a:t>
            </a:r>
          </a:p>
        </p:txBody>
      </p:sp>
      <p:cxnSp>
        <p:nvCxnSpPr>
          <p:cNvPr id="359" name="Shape 359"/>
          <p:cNvCxnSpPr/>
          <p:nvPr/>
        </p:nvCxnSpPr>
        <p:spPr>
          <a:xfrm rot="10800000">
            <a:off x="7427650" y="3500300"/>
            <a:ext cx="0" cy="450900"/>
          </a:xfrm>
          <a:prstGeom prst="straightConnector1">
            <a:avLst/>
          </a:prstGeom>
          <a:noFill/>
          <a:ln cap="flat" cmpd="sng" w="9525">
            <a:solidFill>
              <a:srgbClr val="595959"/>
            </a:solidFill>
            <a:prstDash val="solid"/>
            <a:round/>
            <a:headEnd len="lg" w="lg" type="none"/>
            <a:tailEnd len="lg" w="lg" type="triangle"/>
          </a:ln>
        </p:spPr>
      </p:cxnSp>
      <p:sp>
        <p:nvSpPr>
          <p:cNvPr id="360" name="Shape 360"/>
          <p:cNvSpPr txBox="1"/>
          <p:nvPr/>
        </p:nvSpPr>
        <p:spPr>
          <a:xfrm>
            <a:off x="6040878" y="3600400"/>
            <a:ext cx="436500" cy="296400"/>
          </a:xfrm>
          <a:prstGeom prst="rect">
            <a:avLst/>
          </a:prstGeom>
          <a:noFill/>
          <a:ln>
            <a:noFill/>
          </a:ln>
        </p:spPr>
        <p:txBody>
          <a:bodyPr anchorCtr="0" anchor="t" bIns="91425" lIns="91425" rIns="91425" wrap="square" tIns="91425">
            <a:noAutofit/>
          </a:bodyPr>
          <a:lstStyle/>
          <a:p>
            <a:pPr lvl="0" rtl="0">
              <a:spcBef>
                <a:spcPts val="0"/>
              </a:spcBef>
              <a:buNone/>
            </a:pPr>
            <a:r>
              <a:rPr lang="en"/>
              <a:t>4,5</a:t>
            </a:r>
          </a:p>
        </p:txBody>
      </p:sp>
      <p:sp>
        <p:nvSpPr>
          <p:cNvPr id="361" name="Shape 361"/>
          <p:cNvSpPr txBox="1"/>
          <p:nvPr/>
        </p:nvSpPr>
        <p:spPr>
          <a:xfrm>
            <a:off x="6242444" y="2423555"/>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3</a:t>
            </a:r>
          </a:p>
        </p:txBody>
      </p:sp>
      <p:cxnSp>
        <p:nvCxnSpPr>
          <p:cNvPr id="362" name="Shape 362"/>
          <p:cNvCxnSpPr/>
          <p:nvPr/>
        </p:nvCxnSpPr>
        <p:spPr>
          <a:xfrm flipH="1">
            <a:off x="6735225" y="3478088"/>
            <a:ext cx="6300" cy="495300"/>
          </a:xfrm>
          <a:prstGeom prst="straightConnector1">
            <a:avLst/>
          </a:prstGeom>
          <a:noFill/>
          <a:ln cap="flat" cmpd="sng" w="9525">
            <a:solidFill>
              <a:srgbClr val="595959"/>
            </a:solidFill>
            <a:prstDash val="solid"/>
            <a:round/>
            <a:headEnd len="lg" w="lg" type="none"/>
            <a:tailEnd len="lg" w="lg" type="triangle"/>
          </a:ln>
        </p:spPr>
      </p:cxnSp>
      <p:sp>
        <p:nvSpPr>
          <p:cNvPr id="363" name="Shape 363"/>
          <p:cNvSpPr txBox="1"/>
          <p:nvPr/>
        </p:nvSpPr>
        <p:spPr>
          <a:xfrm>
            <a:off x="6215119" y="1421130"/>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2</a:t>
            </a:r>
          </a:p>
        </p:txBody>
      </p:sp>
      <p:sp>
        <p:nvSpPr>
          <p:cNvPr id="354" name="Shape 354"/>
          <p:cNvSpPr/>
          <p:nvPr/>
        </p:nvSpPr>
        <p:spPr>
          <a:xfrm>
            <a:off x="6135837" y="684310"/>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:Authentication</a:t>
            </a:r>
          </a:p>
        </p:txBody>
      </p:sp>
      <p:cxnSp>
        <p:nvCxnSpPr>
          <p:cNvPr id="364" name="Shape 364"/>
          <p:cNvCxnSpPr/>
          <p:nvPr/>
        </p:nvCxnSpPr>
        <p:spPr>
          <a:xfrm>
            <a:off x="6737925" y="1325150"/>
            <a:ext cx="0" cy="382200"/>
          </a:xfrm>
          <a:prstGeom prst="straightConnector1">
            <a:avLst/>
          </a:prstGeom>
          <a:noFill/>
          <a:ln cap="flat" cmpd="sng" w="9525">
            <a:solidFill>
              <a:srgbClr val="595959"/>
            </a:solidFill>
            <a:prstDash val="solid"/>
            <a:round/>
            <a:headEnd len="lg" w="lg" type="none"/>
            <a:tailEnd len="lg" w="lg" type="triangle"/>
          </a:ln>
        </p:spPr>
      </p:cxnSp>
      <p:cxnSp>
        <p:nvCxnSpPr>
          <p:cNvPr id="365" name="Shape 365"/>
          <p:cNvCxnSpPr>
            <a:stCxn id="354" idx="2"/>
            <a:endCxn id="357" idx="0"/>
          </p:cNvCxnSpPr>
          <p:nvPr/>
        </p:nvCxnSpPr>
        <p:spPr>
          <a:xfrm>
            <a:off x="7043937" y="1269310"/>
            <a:ext cx="0" cy="483900"/>
          </a:xfrm>
          <a:prstGeom prst="straightConnector1">
            <a:avLst/>
          </a:prstGeom>
          <a:noFill/>
          <a:ln cap="flat" cmpd="sng" w="9525">
            <a:solidFill>
              <a:srgbClr val="595959"/>
            </a:solidFill>
            <a:prstDash val="solid"/>
            <a:round/>
            <a:headEnd len="lg" w="lg" type="none"/>
            <a:tailEnd len="lg" w="lg" type="none"/>
          </a:ln>
        </p:spPr>
      </p:cxnSp>
      <p:cxnSp>
        <p:nvCxnSpPr>
          <p:cNvPr id="366" name="Shape 366"/>
          <p:cNvCxnSpPr>
            <a:stCxn id="357" idx="2"/>
            <a:endCxn id="356" idx="0"/>
          </p:cNvCxnSpPr>
          <p:nvPr/>
        </p:nvCxnSpPr>
        <p:spPr>
          <a:xfrm>
            <a:off x="7043924" y="2338298"/>
            <a:ext cx="0" cy="483900"/>
          </a:xfrm>
          <a:prstGeom prst="straightConnector1">
            <a:avLst/>
          </a:prstGeom>
          <a:noFill/>
          <a:ln cap="flat" cmpd="sng" w="9525">
            <a:solidFill>
              <a:srgbClr val="595959"/>
            </a:solidFill>
            <a:prstDash val="solid"/>
            <a:round/>
            <a:headEnd len="lg" w="lg" type="none"/>
            <a:tailEnd len="lg" w="lg" type="none"/>
          </a:ln>
        </p:spPr>
      </p:cxnSp>
      <p:cxnSp>
        <p:nvCxnSpPr>
          <p:cNvPr id="367" name="Shape 367"/>
          <p:cNvCxnSpPr>
            <a:stCxn id="356" idx="2"/>
            <a:endCxn id="358" idx="0"/>
          </p:cNvCxnSpPr>
          <p:nvPr/>
        </p:nvCxnSpPr>
        <p:spPr>
          <a:xfrm>
            <a:off x="7043920" y="3407210"/>
            <a:ext cx="0" cy="637200"/>
          </a:xfrm>
          <a:prstGeom prst="straightConnector1">
            <a:avLst/>
          </a:prstGeom>
          <a:noFill/>
          <a:ln cap="flat" cmpd="sng" w="9525">
            <a:solidFill>
              <a:srgbClr val="595959"/>
            </a:solidFill>
            <a:prstDash val="solid"/>
            <a:round/>
            <a:headEnd len="lg" w="lg" type="none"/>
            <a:tailEnd len="lg" w="lg" type="none"/>
          </a:ln>
        </p:spPr>
      </p:cxnSp>
      <p:sp>
        <p:nvSpPr>
          <p:cNvPr id="368" name="Shape 368"/>
          <p:cNvSpPr txBox="1"/>
          <p:nvPr/>
        </p:nvSpPr>
        <p:spPr>
          <a:xfrm>
            <a:off x="4810119" y="585305"/>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1</a:t>
            </a:r>
          </a:p>
        </p:txBody>
      </p:sp>
      <p:sp>
        <p:nvSpPr>
          <p:cNvPr id="369" name="Shape 369"/>
          <p:cNvSpPr txBox="1"/>
          <p:nvPr/>
        </p:nvSpPr>
        <p:spPr>
          <a:xfrm>
            <a:off x="7515525" y="3513200"/>
            <a:ext cx="436500" cy="425100"/>
          </a:xfrm>
          <a:prstGeom prst="rect">
            <a:avLst/>
          </a:prstGeom>
          <a:noFill/>
          <a:ln>
            <a:noFill/>
          </a:ln>
        </p:spPr>
        <p:txBody>
          <a:bodyPr anchorCtr="0" anchor="t" bIns="91425" lIns="91425" rIns="91425" wrap="square" tIns="91425">
            <a:noAutofit/>
          </a:bodyPr>
          <a:lstStyle/>
          <a:p>
            <a:pPr lvl="0">
              <a:spcBef>
                <a:spcPts val="0"/>
              </a:spcBef>
              <a:buNone/>
            </a:pPr>
            <a:r>
              <a:rPr lang="en"/>
              <a:t>6,7</a:t>
            </a:r>
          </a:p>
        </p:txBody>
      </p:sp>
      <p:sp>
        <p:nvSpPr>
          <p:cNvPr id="370" name="Shape 370"/>
          <p:cNvSpPr txBox="1"/>
          <p:nvPr/>
        </p:nvSpPr>
        <p:spPr>
          <a:xfrm>
            <a:off x="7515525" y="1298750"/>
            <a:ext cx="436500" cy="425100"/>
          </a:xfrm>
          <a:prstGeom prst="rect">
            <a:avLst/>
          </a:prstGeom>
          <a:noFill/>
          <a:ln>
            <a:noFill/>
          </a:ln>
        </p:spPr>
        <p:txBody>
          <a:bodyPr anchorCtr="0" anchor="t" bIns="91425" lIns="91425" rIns="91425" wrap="square" tIns="91425">
            <a:noAutofit/>
          </a:bodyPr>
          <a:lstStyle/>
          <a:p>
            <a:pPr lvl="0" rtl="0">
              <a:spcBef>
                <a:spcPts val="0"/>
              </a:spcBef>
              <a:buNone/>
            </a:pPr>
            <a:r>
              <a:rPr lang="en"/>
              <a:t>9</a:t>
            </a:r>
          </a:p>
        </p:txBody>
      </p:sp>
      <p:cxnSp>
        <p:nvCxnSpPr>
          <p:cNvPr id="371" name="Shape 371"/>
          <p:cNvCxnSpPr/>
          <p:nvPr/>
        </p:nvCxnSpPr>
        <p:spPr>
          <a:xfrm rot="10800000">
            <a:off x="7427650" y="2354800"/>
            <a:ext cx="0" cy="450900"/>
          </a:xfrm>
          <a:prstGeom prst="straightConnector1">
            <a:avLst/>
          </a:prstGeom>
          <a:noFill/>
          <a:ln cap="flat" cmpd="sng" w="9525">
            <a:solidFill>
              <a:srgbClr val="595959"/>
            </a:solidFill>
            <a:prstDash val="solid"/>
            <a:round/>
            <a:headEnd len="lg" w="lg" type="none"/>
            <a:tailEnd len="lg" w="lg" type="triangle"/>
          </a:ln>
        </p:spPr>
      </p:cxnSp>
      <p:cxnSp>
        <p:nvCxnSpPr>
          <p:cNvPr id="372" name="Shape 372"/>
          <p:cNvCxnSpPr/>
          <p:nvPr/>
        </p:nvCxnSpPr>
        <p:spPr>
          <a:xfrm rot="10800000">
            <a:off x="7427650" y="1285800"/>
            <a:ext cx="0" cy="450900"/>
          </a:xfrm>
          <a:prstGeom prst="straightConnector1">
            <a:avLst/>
          </a:prstGeom>
          <a:noFill/>
          <a:ln cap="flat" cmpd="sng" w="9525">
            <a:solidFill>
              <a:srgbClr val="595959"/>
            </a:solidFill>
            <a:prstDash val="solid"/>
            <a:round/>
            <a:headEnd len="lg" w="lg" type="none"/>
            <a:tailEnd len="lg" w="lg" type="triangle"/>
          </a:ln>
        </p:spPr>
      </p:cxnSp>
      <p:sp>
        <p:nvSpPr>
          <p:cNvPr id="373" name="Shape 373"/>
          <p:cNvSpPr txBox="1"/>
          <p:nvPr/>
        </p:nvSpPr>
        <p:spPr>
          <a:xfrm>
            <a:off x="7515519" y="2432055"/>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8</a:t>
            </a:r>
          </a:p>
        </p:txBody>
      </p:sp>
      <p:sp>
        <p:nvSpPr>
          <p:cNvPr id="374" name="Shape 37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sp>
        <p:nvSpPr>
          <p:cNvPr id="379" name="Shape 379"/>
          <p:cNvSpPr/>
          <p:nvPr/>
        </p:nvSpPr>
        <p:spPr>
          <a:xfrm>
            <a:off x="1933100" y="265525"/>
            <a:ext cx="3078900" cy="36006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t"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InputandModifyStudentInformation</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-name: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-student number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-address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-phone_number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-birth_date :int/int/int</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-gender: char</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-class: string</a:t>
            </a:r>
          </a:p>
          <a:p>
            <a:pPr lvl="0" rtl="0" algn="ctr">
              <a:lnSpc>
                <a:spcPct val="115000"/>
              </a:lnSpc>
              <a:spcBef>
                <a:spcPts val="0"/>
              </a:spcBef>
              <a:buClr>
                <a:srgbClr val="000000"/>
              </a:buClr>
              <a:buSzPct val="100000"/>
              <a:buFont typeface="Arial"/>
              <a:buNone/>
            </a:pPr>
            <a:r>
              <a:rPr lang="en" sz="1100">
                <a:latin typeface="Times New Roman"/>
                <a:ea typeface="Times New Roman"/>
                <a:cs typeface="Times New Roman"/>
                <a:sym typeface="Times New Roman"/>
              </a:rPr>
              <a:t>-aidType: string</a:t>
            </a:r>
          </a:p>
          <a:p>
            <a:pPr lvl="0" rtl="0" algn="ctr">
              <a:lnSpc>
                <a:spcPct val="115000"/>
              </a:lnSpc>
              <a:spcBef>
                <a:spcPts val="0"/>
              </a:spcBef>
              <a:buClr>
                <a:srgbClr val="000000"/>
              </a:buClr>
              <a:buSzPct val="100000"/>
              <a:buFont typeface="Arial"/>
              <a:buNone/>
            </a:pPr>
            <a:r>
              <a:rPr lang="en" sz="1100">
                <a:latin typeface="Times New Roman"/>
                <a:ea typeface="Times New Roman"/>
                <a:cs typeface="Times New Roman"/>
                <a:sym typeface="Times New Roman"/>
              </a:rPr>
              <a:t>-aidamount: </a:t>
            </a:r>
            <a:r>
              <a:rPr lang="en" sz="1000">
                <a:latin typeface="Times New Roman"/>
                <a:ea typeface="Times New Roman"/>
                <a:cs typeface="Times New Roman"/>
                <a:sym typeface="Times New Roman"/>
              </a:rPr>
              <a:t>double</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-Department: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-minor: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-degreeProgram: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-GPA: double</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-regstatus: bool</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+update_student();</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+setStudentInfo();</a:t>
            </a:r>
          </a:p>
          <a:p>
            <a:pPr lvl="0" rtl="0" algn="ctr">
              <a:spcBef>
                <a:spcPts val="0"/>
              </a:spcBef>
              <a:buClr>
                <a:srgbClr val="000000"/>
              </a:buClr>
              <a:buSzPct val="110000"/>
              <a:buFont typeface="Arial"/>
              <a:buNone/>
            </a:pPr>
            <a:r>
              <a:t/>
            </a:r>
            <a:endParaRPr b="1" sz="1000">
              <a:latin typeface="Times New Roman"/>
              <a:ea typeface="Times New Roman"/>
              <a:cs typeface="Times New Roman"/>
              <a:sym typeface="Times New Roman"/>
            </a:endParaRPr>
          </a:p>
        </p:txBody>
      </p:sp>
      <p:sp>
        <p:nvSpPr>
          <p:cNvPr id="380" name="Shape 380"/>
          <p:cNvSpPr/>
          <p:nvPr/>
        </p:nvSpPr>
        <p:spPr>
          <a:xfrm>
            <a:off x="5773900" y="2670025"/>
            <a:ext cx="2333400" cy="21906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ExternalInterface</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-Employee_information: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-Registration_information: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-Financial_information: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-Transcript_information: string</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None/>
            </a:pPr>
            <a:r>
              <a:rPr lang="en" sz="1200">
                <a:latin typeface="Times New Roman"/>
                <a:ea typeface="Times New Roman"/>
                <a:cs typeface="Times New Roman"/>
                <a:sym typeface="Times New Roman"/>
              </a:rPr>
              <a:t>+generateTS_information()</a:t>
            </a:r>
          </a:p>
          <a:p>
            <a:pPr lvl="0" rtl="0" algn="ctr">
              <a:spcBef>
                <a:spcPts val="0"/>
              </a:spcBef>
              <a:buNone/>
            </a:pPr>
            <a:r>
              <a:rPr lang="en" sz="1200">
                <a:latin typeface="Times New Roman"/>
                <a:ea typeface="Times New Roman"/>
                <a:cs typeface="Times New Roman"/>
                <a:sym typeface="Times New Roman"/>
              </a:rPr>
              <a:t>+generateUES_information() </a:t>
            </a:r>
          </a:p>
          <a:p>
            <a:pPr lvl="0" rtl="0" algn="ctr">
              <a:spcBef>
                <a:spcPts val="0"/>
              </a:spcBef>
              <a:buNone/>
            </a:pPr>
            <a:r>
              <a:rPr lang="en" sz="1200">
                <a:latin typeface="Times New Roman"/>
                <a:ea typeface="Times New Roman"/>
                <a:cs typeface="Times New Roman"/>
                <a:sym typeface="Times New Roman"/>
              </a:rPr>
              <a:t>+generateRS_information()</a:t>
            </a:r>
          </a:p>
          <a:p>
            <a:pPr lvl="0" rtl="0" algn="ctr">
              <a:spcBef>
                <a:spcPts val="0"/>
              </a:spcBef>
              <a:buNone/>
            </a:pPr>
            <a:r>
              <a:rPr lang="en" sz="1200">
                <a:latin typeface="Times New Roman"/>
                <a:ea typeface="Times New Roman"/>
                <a:cs typeface="Times New Roman"/>
                <a:sym typeface="Times New Roman"/>
              </a:rPr>
              <a:t>+generateTS_information()</a:t>
            </a:r>
          </a:p>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cxnSp>
        <p:nvCxnSpPr>
          <p:cNvPr id="381" name="Shape 381"/>
          <p:cNvCxnSpPr>
            <a:endCxn id="379" idx="2"/>
          </p:cNvCxnSpPr>
          <p:nvPr/>
        </p:nvCxnSpPr>
        <p:spPr>
          <a:xfrm rot="10800000">
            <a:off x="3472550" y="3866125"/>
            <a:ext cx="4200" cy="359700"/>
          </a:xfrm>
          <a:prstGeom prst="straightConnector1">
            <a:avLst/>
          </a:prstGeom>
          <a:noFill/>
          <a:ln cap="flat" cmpd="sng" w="9525">
            <a:solidFill>
              <a:srgbClr val="595959"/>
            </a:solidFill>
            <a:prstDash val="solid"/>
            <a:round/>
            <a:headEnd len="lg" w="lg" type="none"/>
            <a:tailEnd len="lg" w="lg" type="triangle"/>
          </a:ln>
        </p:spPr>
      </p:cxnSp>
      <p:cxnSp>
        <p:nvCxnSpPr>
          <p:cNvPr id="382" name="Shape 382"/>
          <p:cNvCxnSpPr/>
          <p:nvPr/>
        </p:nvCxnSpPr>
        <p:spPr>
          <a:xfrm flipH="1">
            <a:off x="3476729" y="4216450"/>
            <a:ext cx="1923000" cy="2700"/>
          </a:xfrm>
          <a:prstGeom prst="straightConnector1">
            <a:avLst/>
          </a:prstGeom>
          <a:noFill/>
          <a:ln cap="flat" cmpd="sng" w="9525">
            <a:solidFill>
              <a:srgbClr val="595959"/>
            </a:solidFill>
            <a:prstDash val="solid"/>
            <a:round/>
            <a:headEnd len="lg" w="lg" type="none"/>
            <a:tailEnd len="lg" w="lg" type="none"/>
          </a:ln>
        </p:spPr>
      </p:cxnSp>
      <p:cxnSp>
        <p:nvCxnSpPr>
          <p:cNvPr id="383" name="Shape 383"/>
          <p:cNvCxnSpPr/>
          <p:nvPr/>
        </p:nvCxnSpPr>
        <p:spPr>
          <a:xfrm rot="10800000">
            <a:off x="5392797" y="2388225"/>
            <a:ext cx="300" cy="1821300"/>
          </a:xfrm>
          <a:prstGeom prst="straightConnector1">
            <a:avLst/>
          </a:prstGeom>
          <a:noFill/>
          <a:ln cap="flat" cmpd="sng" w="9525">
            <a:solidFill>
              <a:srgbClr val="595959"/>
            </a:solidFill>
            <a:prstDash val="solid"/>
            <a:round/>
            <a:headEnd len="lg" w="lg" type="none"/>
            <a:tailEnd len="lg" w="lg" type="none"/>
          </a:ln>
        </p:spPr>
      </p:cxnSp>
      <p:cxnSp>
        <p:nvCxnSpPr>
          <p:cNvPr id="384" name="Shape 384"/>
          <p:cNvCxnSpPr/>
          <p:nvPr/>
        </p:nvCxnSpPr>
        <p:spPr>
          <a:xfrm rot="10800000">
            <a:off x="5392700" y="2389575"/>
            <a:ext cx="1547700" cy="9300"/>
          </a:xfrm>
          <a:prstGeom prst="straightConnector1">
            <a:avLst/>
          </a:prstGeom>
          <a:noFill/>
          <a:ln cap="flat" cmpd="sng" w="9525">
            <a:solidFill>
              <a:srgbClr val="595959"/>
            </a:solidFill>
            <a:prstDash val="solid"/>
            <a:round/>
            <a:headEnd len="lg" w="lg" type="none"/>
            <a:tailEnd len="lg" w="lg" type="none"/>
          </a:ln>
        </p:spPr>
      </p:cxnSp>
      <p:cxnSp>
        <p:nvCxnSpPr>
          <p:cNvPr id="385" name="Shape 385"/>
          <p:cNvCxnSpPr>
            <a:stCxn id="380" idx="0"/>
          </p:cNvCxnSpPr>
          <p:nvPr/>
        </p:nvCxnSpPr>
        <p:spPr>
          <a:xfrm rot="10800000">
            <a:off x="6940000" y="2403925"/>
            <a:ext cx="600" cy="266100"/>
          </a:xfrm>
          <a:prstGeom prst="straightConnector1">
            <a:avLst/>
          </a:prstGeom>
          <a:noFill/>
          <a:ln cap="flat" cmpd="sng" w="9525">
            <a:solidFill>
              <a:srgbClr val="595959"/>
            </a:solidFill>
            <a:prstDash val="solid"/>
            <a:round/>
            <a:headEnd len="lg" w="lg" type="none"/>
            <a:tailEnd len="lg" w="lg" type="none"/>
          </a:ln>
        </p:spPr>
      </p:cxnSp>
      <p:sp>
        <p:nvSpPr>
          <p:cNvPr id="386" name="Shape 386"/>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sp>
        <p:nvSpPr>
          <p:cNvPr id="391" name="Shape 391"/>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b="1" lang="en" sz="2400">
                <a:solidFill>
                  <a:srgbClr val="FFFFFF"/>
                </a:solidFill>
              </a:rPr>
              <a:t>InputandModifyStudentInformation</a:t>
            </a:r>
            <a:r>
              <a:rPr b="1" lang="en" sz="2400">
                <a:solidFill>
                  <a:srgbClr val="FFFFFF"/>
                </a:solidFill>
                <a:latin typeface="Times New Roman"/>
                <a:ea typeface="Times New Roman"/>
                <a:cs typeface="Times New Roman"/>
                <a:sym typeface="Times New Roman"/>
              </a:rPr>
              <a:t> </a:t>
            </a:r>
            <a:r>
              <a:rPr b="1" lang="en" sz="2400">
                <a:solidFill>
                  <a:srgbClr val="FFFFFF"/>
                </a:solidFill>
              </a:rPr>
              <a:t>Class Description</a:t>
            </a:r>
          </a:p>
        </p:txBody>
      </p:sp>
      <p:sp>
        <p:nvSpPr>
          <p:cNvPr id="392" name="Shape 392"/>
          <p:cNvSpPr txBox="1"/>
          <p:nvPr>
            <p:ph idx="1" type="body"/>
          </p:nvPr>
        </p:nvSpPr>
        <p:spPr>
          <a:xfrm>
            <a:off x="471900" y="1919075"/>
            <a:ext cx="8051700" cy="27102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logon() is called from the </a:t>
            </a:r>
            <a:r>
              <a:rPr b="0" i="1" lang="en" sz="1400">
                <a:solidFill>
                  <a:srgbClr val="000000"/>
                </a:solidFill>
                <a:latin typeface="Times New Roman"/>
                <a:ea typeface="Times New Roman"/>
                <a:cs typeface="Times New Roman"/>
                <a:sym typeface="Times New Roman"/>
              </a:rPr>
              <a:t>Authentication</a:t>
            </a:r>
            <a:r>
              <a:rPr b="0" lang="en" sz="1400">
                <a:solidFill>
                  <a:srgbClr val="000000"/>
                </a:solidFill>
                <a:latin typeface="Times New Roman"/>
                <a:ea typeface="Times New Roman"/>
                <a:cs typeface="Times New Roman"/>
                <a:sym typeface="Times New Roman"/>
              </a:rPr>
              <a:t> is called, which prompts the user to enter a username and password to proceed further into the SIAS system.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If the user enters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credentials (username and password), +authenticate_admin() from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is called which gives the user them access to the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menu.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From the menu, the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function setStudentInfo() is called to gain access to </a:t>
            </a:r>
            <a:r>
              <a:rPr b="0" i="1" lang="en" sz="1400">
                <a:solidFill>
                  <a:srgbClr val="000000"/>
                </a:solidFill>
                <a:latin typeface="Times New Roman"/>
                <a:ea typeface="Times New Roman"/>
                <a:cs typeface="Times New Roman"/>
                <a:sym typeface="Times New Roman"/>
              </a:rPr>
              <a:t>InputandModifyStudentInformation</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From</a:t>
            </a:r>
            <a:r>
              <a:rPr b="0" i="1" lang="en" sz="1400">
                <a:solidFill>
                  <a:srgbClr val="000000"/>
                </a:solidFill>
                <a:latin typeface="Times New Roman"/>
                <a:ea typeface="Times New Roman"/>
                <a:cs typeface="Times New Roman"/>
                <a:sym typeface="Times New Roman"/>
              </a:rPr>
              <a:t> InputandModifyStudentInformation </a:t>
            </a:r>
            <a:r>
              <a:rPr b="0" lang="en" sz="1400">
                <a:solidFill>
                  <a:srgbClr val="000000"/>
                </a:solidFill>
                <a:latin typeface="Times New Roman"/>
                <a:ea typeface="Times New Roman"/>
                <a:cs typeface="Times New Roman"/>
                <a:sym typeface="Times New Roman"/>
              </a:rPr>
              <a:t>generateFAS_information(), generateTS_information() and generateRS_information() are called. </a:t>
            </a:r>
          </a:p>
          <a:p>
            <a:pPr indent="-317500" lvl="0" marL="457200" rtl="0">
              <a:lnSpc>
                <a:spcPct val="115000"/>
              </a:lnSpc>
              <a:spcBef>
                <a:spcPts val="0"/>
              </a:spcBef>
              <a:buClr>
                <a:srgbClr val="000000"/>
              </a:buClr>
              <a:buSzPct val="100000"/>
              <a:buFont typeface="Times New Roman"/>
            </a:pPr>
            <a:r>
              <a:rPr b="0" lang="en" sz="1400">
                <a:solidFill>
                  <a:srgbClr val="000000"/>
                </a:solidFill>
                <a:latin typeface="Times New Roman"/>
                <a:ea typeface="Times New Roman"/>
                <a:cs typeface="Times New Roman"/>
                <a:sym typeface="Times New Roman"/>
              </a:rPr>
              <a:t>These functions access </a:t>
            </a:r>
            <a:r>
              <a:rPr b="0" i="1" lang="en" sz="1400">
                <a:solidFill>
                  <a:srgbClr val="000000"/>
                </a:solidFill>
                <a:latin typeface="Times New Roman"/>
                <a:ea typeface="Times New Roman"/>
                <a:cs typeface="Times New Roman"/>
                <a:sym typeface="Times New Roman"/>
              </a:rPr>
              <a:t>ExternalInterface </a:t>
            </a:r>
            <a:r>
              <a:rPr b="0" lang="en" sz="1400">
                <a:solidFill>
                  <a:srgbClr val="000000"/>
                </a:solidFill>
                <a:latin typeface="Times New Roman"/>
                <a:ea typeface="Times New Roman"/>
                <a:cs typeface="Times New Roman"/>
                <a:sym typeface="Times New Roman"/>
              </a:rPr>
              <a:t>to retrieve the Student's financial aid, transcript and registration information to be returned to the </a:t>
            </a:r>
            <a:r>
              <a:rPr b="0" i="1" lang="en" sz="1400">
                <a:solidFill>
                  <a:srgbClr val="000000"/>
                </a:solidFill>
                <a:latin typeface="Times New Roman"/>
                <a:ea typeface="Times New Roman"/>
                <a:cs typeface="Times New Roman"/>
                <a:sym typeface="Times New Roman"/>
              </a:rPr>
              <a:t>InputandModifyStudentInformation using </a:t>
            </a:r>
            <a:r>
              <a:rPr b="0" lang="en" sz="1400">
                <a:solidFill>
                  <a:srgbClr val="000000"/>
                </a:solidFill>
                <a:latin typeface="Times New Roman"/>
                <a:ea typeface="Times New Roman"/>
                <a:cs typeface="Times New Roman"/>
                <a:sym typeface="Times New Roman"/>
              </a:rPr>
              <a:t>update_student() class.</a:t>
            </a:r>
          </a:p>
          <a:p>
            <a:pPr lvl="0" rtl="0">
              <a:lnSpc>
                <a:spcPct val="115000"/>
              </a:lnSpc>
              <a:spcBef>
                <a:spcPts val="0"/>
              </a:spcBef>
              <a:spcAft>
                <a:spcPts val="0"/>
              </a:spcAft>
              <a:buNone/>
            </a:pPr>
            <a:r>
              <a:t/>
            </a:r>
            <a:endParaRPr b="0" sz="1400">
              <a:latin typeface="Times New Roman"/>
              <a:ea typeface="Times New Roman"/>
              <a:cs typeface="Times New Roman"/>
              <a:sym typeface="Times New Roman"/>
            </a:endParaRPr>
          </a:p>
        </p:txBody>
      </p:sp>
      <p:sp>
        <p:nvSpPr>
          <p:cNvPr id="393" name="Shape 39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Shape 398"/>
          <p:cNvSpPr txBox="1"/>
          <p:nvPr>
            <p:ph type="title"/>
          </p:nvPr>
        </p:nvSpPr>
        <p:spPr>
          <a:xfrm>
            <a:off x="471900" y="738725"/>
            <a:ext cx="8596500" cy="767700"/>
          </a:xfrm>
          <a:prstGeom prst="rect">
            <a:avLst/>
          </a:prstGeom>
        </p:spPr>
        <p:txBody>
          <a:bodyPr anchorCtr="0" anchor="b" bIns="91425" lIns="91425" rIns="91425" wrap="square" tIns="91425">
            <a:noAutofit/>
          </a:bodyPr>
          <a:lstStyle/>
          <a:p>
            <a:pPr lvl="0" rtl="0">
              <a:spcBef>
                <a:spcPts val="0"/>
              </a:spcBef>
              <a:buNone/>
            </a:pPr>
            <a:r>
              <a:rPr b="1" lang="en" sz="2400">
                <a:solidFill>
                  <a:srgbClr val="FFFFFF"/>
                </a:solidFill>
              </a:rPr>
              <a:t>Input</a:t>
            </a:r>
            <a:r>
              <a:rPr lang="en">
                <a:solidFill>
                  <a:srgbClr val="FFFFFF"/>
                </a:solidFill>
              </a:rPr>
              <a:t>and</a:t>
            </a:r>
            <a:r>
              <a:rPr b="1" lang="en" sz="2400">
                <a:solidFill>
                  <a:srgbClr val="FFFFFF"/>
                </a:solidFill>
              </a:rPr>
              <a:t>ModifyStudentInformation</a:t>
            </a:r>
            <a:r>
              <a:rPr b="1" lang="en" sz="2400">
                <a:solidFill>
                  <a:srgbClr val="FFFFFF"/>
                </a:solidFill>
                <a:latin typeface="Times New Roman"/>
                <a:ea typeface="Times New Roman"/>
                <a:cs typeface="Times New Roman"/>
                <a:sym typeface="Times New Roman"/>
              </a:rPr>
              <a:t> </a:t>
            </a:r>
            <a:r>
              <a:rPr b="1" lang="en" sz="2400">
                <a:solidFill>
                  <a:srgbClr val="FFFFFF"/>
                </a:solidFill>
              </a:rPr>
              <a:t>Class Description</a:t>
            </a:r>
            <a:r>
              <a:rPr b="1" lang="en" sz="2400"/>
              <a:t> (cont)</a:t>
            </a:r>
          </a:p>
        </p:txBody>
      </p:sp>
      <p:sp>
        <p:nvSpPr>
          <p:cNvPr id="399" name="Shape 399"/>
          <p:cNvSpPr txBox="1"/>
          <p:nvPr>
            <p:ph idx="1" type="body"/>
          </p:nvPr>
        </p:nvSpPr>
        <p:spPr>
          <a:xfrm>
            <a:off x="471900" y="1919075"/>
            <a:ext cx="8051700" cy="2710200"/>
          </a:xfrm>
          <a:prstGeom prst="rect">
            <a:avLst/>
          </a:prstGeom>
        </p:spPr>
        <p:txBody>
          <a:bodyPr anchorCtr="0" anchor="t" bIns="91425" lIns="91425" rIns="91425" wrap="square" tIns="91425">
            <a:noAutofit/>
          </a:bodyPr>
          <a:lstStyle/>
          <a:p>
            <a:pPr indent="-317500" lvl="0" marL="457200" rtl="0">
              <a:lnSpc>
                <a:spcPct val="150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After the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a:t>
            </a:r>
            <a:r>
              <a:rPr b="0" i="1" lang="en" sz="1400">
                <a:solidFill>
                  <a:srgbClr val="000000"/>
                </a:solidFill>
                <a:latin typeface="Times New Roman"/>
                <a:ea typeface="Times New Roman"/>
                <a:cs typeface="Times New Roman"/>
                <a:sym typeface="Times New Roman"/>
              </a:rPr>
              <a:t>InputandModifyStudentInformation</a:t>
            </a:r>
            <a:r>
              <a:rPr b="0" lang="en" sz="1400">
                <a:solidFill>
                  <a:srgbClr val="000000"/>
                </a:solidFill>
                <a:latin typeface="Times New Roman"/>
                <a:ea typeface="Times New Roman"/>
                <a:cs typeface="Times New Roman"/>
                <a:sym typeface="Times New Roman"/>
              </a:rPr>
              <a:t> have been accessed, the function can return to the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menu using return_request(); from </a:t>
            </a:r>
            <a:r>
              <a:rPr b="0" i="1" lang="en" sz="1400">
                <a:solidFill>
                  <a:srgbClr val="000000"/>
                </a:solidFill>
                <a:latin typeface="Times New Roman"/>
                <a:ea typeface="Times New Roman"/>
                <a:cs typeface="Times New Roman"/>
                <a:sym typeface="Times New Roman"/>
              </a:rPr>
              <a:t>Administrator</a:t>
            </a:r>
          </a:p>
          <a:p>
            <a:pPr indent="-317500" lvl="0" marL="457200" rtl="0">
              <a:lnSpc>
                <a:spcPct val="150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logout(); from the </a:t>
            </a:r>
            <a:r>
              <a:rPr b="0" i="1" lang="en" sz="1400">
                <a:solidFill>
                  <a:srgbClr val="000000"/>
                </a:solidFill>
                <a:latin typeface="Times New Roman"/>
                <a:ea typeface="Times New Roman"/>
                <a:cs typeface="Times New Roman"/>
                <a:sym typeface="Times New Roman"/>
              </a:rPr>
              <a:t>Authentication</a:t>
            </a:r>
            <a:r>
              <a:rPr b="0" lang="en" sz="1400">
                <a:solidFill>
                  <a:srgbClr val="000000"/>
                </a:solidFill>
                <a:latin typeface="Times New Roman"/>
                <a:ea typeface="Times New Roman"/>
                <a:cs typeface="Times New Roman"/>
                <a:sym typeface="Times New Roman"/>
              </a:rPr>
              <a:t> is called when a user is completed their session and wishes to terminate their current session as a </a:t>
            </a:r>
            <a:r>
              <a:rPr b="0" i="1" lang="en" sz="1400">
                <a:solidFill>
                  <a:srgbClr val="000000"/>
                </a:solidFill>
                <a:latin typeface="Times New Roman"/>
                <a:ea typeface="Times New Roman"/>
                <a:cs typeface="Times New Roman"/>
                <a:sym typeface="Times New Roman"/>
              </a:rPr>
              <a:t>Administrator</a:t>
            </a:r>
            <a:r>
              <a:rPr b="0" lang="en" sz="1400">
                <a:solidFill>
                  <a:srgbClr val="000000"/>
                </a:solidFill>
                <a:latin typeface="Times New Roman"/>
                <a:ea typeface="Times New Roman"/>
                <a:cs typeface="Times New Roman"/>
                <a:sym typeface="Times New Roman"/>
              </a:rPr>
              <a:t> </a:t>
            </a:r>
          </a:p>
        </p:txBody>
      </p:sp>
      <p:sp>
        <p:nvSpPr>
          <p:cNvPr id="400" name="Shape 40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4" name="Shape 404"/>
        <p:cNvGrpSpPr/>
        <p:nvPr/>
      </p:nvGrpSpPr>
      <p:grpSpPr>
        <a:xfrm>
          <a:off x="0" y="0"/>
          <a:ext cx="0" cy="0"/>
          <a:chOff x="0" y="0"/>
          <a:chExt cx="0" cy="0"/>
        </a:xfrm>
      </p:grpSpPr>
      <p:sp>
        <p:nvSpPr>
          <p:cNvPr id="405" name="Shape 405"/>
          <p:cNvSpPr txBox="1"/>
          <p:nvPr>
            <p:ph type="title"/>
          </p:nvPr>
        </p:nvSpPr>
        <p:spPr>
          <a:xfrm>
            <a:off x="226078" y="357800"/>
            <a:ext cx="2808000" cy="953400"/>
          </a:xfrm>
          <a:prstGeom prst="rect">
            <a:avLst/>
          </a:prstGeom>
        </p:spPr>
        <p:txBody>
          <a:bodyPr anchorCtr="0" anchor="b" bIns="91425" lIns="91425" rIns="91425" wrap="square" tIns="91425">
            <a:noAutofit/>
          </a:bodyPr>
          <a:lstStyle/>
          <a:p>
            <a:pPr lvl="0" rtl="0">
              <a:spcBef>
                <a:spcPts val="0"/>
              </a:spcBef>
              <a:buNone/>
            </a:pPr>
            <a:r>
              <a:rPr b="1" lang="en" sz="1600">
                <a:solidFill>
                  <a:srgbClr val="FFFFFF"/>
                </a:solidFill>
                <a:latin typeface="Times New Roman"/>
                <a:ea typeface="Times New Roman"/>
                <a:cs typeface="Times New Roman"/>
                <a:sym typeface="Times New Roman"/>
              </a:rPr>
              <a:t>Communication Diagram For “InputandModifyStudent Information”</a:t>
            </a:r>
          </a:p>
        </p:txBody>
      </p:sp>
      <p:sp>
        <p:nvSpPr>
          <p:cNvPr id="406" name="Shape 406"/>
          <p:cNvSpPr txBox="1"/>
          <p:nvPr>
            <p:ph idx="1" type="body"/>
          </p:nvPr>
        </p:nvSpPr>
        <p:spPr>
          <a:xfrm>
            <a:off x="185275" y="1237200"/>
            <a:ext cx="2909100" cy="3163500"/>
          </a:xfrm>
          <a:prstGeom prst="rect">
            <a:avLst/>
          </a:prstGeom>
        </p:spPr>
        <p:txBody>
          <a:bodyPr anchorCtr="0" anchor="t" bIns="91425" lIns="91425" rIns="91425" wrap="square" tIns="91425">
            <a:noAutofit/>
          </a:bodyPr>
          <a:lstStyle/>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+authenticate_admin() </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+setStudentInfo() </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+generateFAS_information();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+generateTS_information();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+generateRS_information();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+update_student()</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+return_request();</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+logout();</a:t>
            </a:r>
          </a:p>
        </p:txBody>
      </p:sp>
      <p:pic>
        <p:nvPicPr>
          <p:cNvPr descr="sad-girl-stick-figure-RTA6bd7Ec.png" id="407" name="Shape 407"/>
          <p:cNvPicPr preferRelativeResize="0"/>
          <p:nvPr/>
        </p:nvPicPr>
        <p:blipFill>
          <a:blip r:embed="rId3">
            <a:alphaModFix/>
          </a:blip>
          <a:stretch>
            <a:fillRect/>
          </a:stretch>
        </p:blipFill>
        <p:spPr>
          <a:xfrm>
            <a:off x="3604523" y="266563"/>
            <a:ext cx="600250" cy="1440613"/>
          </a:xfrm>
          <a:prstGeom prst="rect">
            <a:avLst/>
          </a:prstGeom>
          <a:noFill/>
          <a:ln>
            <a:noFill/>
          </a:ln>
        </p:spPr>
      </p:pic>
      <p:cxnSp>
        <p:nvCxnSpPr>
          <p:cNvPr id="408" name="Shape 408"/>
          <p:cNvCxnSpPr/>
          <p:nvPr/>
        </p:nvCxnSpPr>
        <p:spPr>
          <a:xfrm>
            <a:off x="6481974" y="2569735"/>
            <a:ext cx="0" cy="392400"/>
          </a:xfrm>
          <a:prstGeom prst="straightConnector1">
            <a:avLst/>
          </a:prstGeom>
          <a:noFill/>
          <a:ln cap="flat" cmpd="sng" w="9525">
            <a:solidFill>
              <a:srgbClr val="595959"/>
            </a:solidFill>
            <a:prstDash val="solid"/>
            <a:round/>
            <a:headEnd len="lg" w="lg" type="none"/>
            <a:tailEnd len="lg" w="lg" type="triangle"/>
          </a:ln>
        </p:spPr>
      </p:cxnSp>
      <p:sp>
        <p:nvSpPr>
          <p:cNvPr id="409" name="Shape 409"/>
          <p:cNvSpPr/>
          <p:nvPr/>
        </p:nvSpPr>
        <p:spPr>
          <a:xfrm>
            <a:off x="5128350" y="2974900"/>
            <a:ext cx="3347700" cy="5850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000000"/>
              </a:solidFill>
            </a:endParaRPr>
          </a:p>
          <a:p>
            <a:pPr lvl="0" rtl="0">
              <a:spcBef>
                <a:spcPts val="0"/>
              </a:spcBef>
              <a:buClr>
                <a:srgbClr val="000000"/>
              </a:buClr>
              <a:buSzPct val="78571"/>
              <a:buFont typeface="Arial"/>
              <a:buNone/>
            </a:pPr>
            <a:r>
              <a:rPr lang="en">
                <a:solidFill>
                  <a:srgbClr val="000000"/>
                </a:solidFill>
              </a:rPr>
              <a:t>:InpuandModifyStudentInformation</a:t>
            </a:r>
          </a:p>
          <a:p>
            <a:pPr lvl="0" rtl="0">
              <a:spcBef>
                <a:spcPts val="0"/>
              </a:spcBef>
              <a:buNone/>
            </a:pPr>
            <a:r>
              <a:t/>
            </a:r>
            <a:endParaRPr/>
          </a:p>
        </p:txBody>
      </p:sp>
      <p:sp>
        <p:nvSpPr>
          <p:cNvPr id="410" name="Shape 410"/>
          <p:cNvSpPr/>
          <p:nvPr/>
        </p:nvSpPr>
        <p:spPr>
          <a:xfrm>
            <a:off x="5894099" y="1972098"/>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:Administrator</a:t>
            </a:r>
          </a:p>
        </p:txBody>
      </p:sp>
      <p:sp>
        <p:nvSpPr>
          <p:cNvPr id="411" name="Shape 411"/>
          <p:cNvSpPr/>
          <p:nvPr/>
        </p:nvSpPr>
        <p:spPr>
          <a:xfrm>
            <a:off x="5894108" y="4222623"/>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solidFill>
                  <a:srgbClr val="000000"/>
                </a:solidFill>
              </a:rPr>
              <a:t>:ExternalInterface</a:t>
            </a:r>
          </a:p>
        </p:txBody>
      </p:sp>
      <p:cxnSp>
        <p:nvCxnSpPr>
          <p:cNvPr id="412" name="Shape 412"/>
          <p:cNvCxnSpPr/>
          <p:nvPr/>
        </p:nvCxnSpPr>
        <p:spPr>
          <a:xfrm flipH="1">
            <a:off x="6470200" y="3572675"/>
            <a:ext cx="3000" cy="613200"/>
          </a:xfrm>
          <a:prstGeom prst="straightConnector1">
            <a:avLst/>
          </a:prstGeom>
          <a:noFill/>
          <a:ln cap="flat" cmpd="sng" w="9525">
            <a:solidFill>
              <a:srgbClr val="595959"/>
            </a:solidFill>
            <a:prstDash val="solid"/>
            <a:round/>
            <a:headEnd len="lg" w="lg" type="none"/>
            <a:tailEnd len="lg" w="lg" type="triangle"/>
          </a:ln>
        </p:spPr>
      </p:cxnSp>
      <p:sp>
        <p:nvSpPr>
          <p:cNvPr id="413" name="Shape 413"/>
          <p:cNvSpPr txBox="1"/>
          <p:nvPr/>
        </p:nvSpPr>
        <p:spPr>
          <a:xfrm>
            <a:off x="5506733" y="3739075"/>
            <a:ext cx="886200" cy="296400"/>
          </a:xfrm>
          <a:prstGeom prst="rect">
            <a:avLst/>
          </a:prstGeom>
          <a:noFill/>
          <a:ln>
            <a:noFill/>
          </a:ln>
        </p:spPr>
        <p:txBody>
          <a:bodyPr anchorCtr="0" anchor="t" bIns="91425" lIns="91425" rIns="91425" wrap="square" tIns="91425">
            <a:noAutofit/>
          </a:bodyPr>
          <a:lstStyle/>
          <a:p>
            <a:pPr lvl="0" rtl="0">
              <a:spcBef>
                <a:spcPts val="0"/>
              </a:spcBef>
              <a:buNone/>
            </a:pPr>
            <a:r>
              <a:rPr lang="en"/>
              <a:t>4,5,6</a:t>
            </a:r>
          </a:p>
        </p:txBody>
      </p:sp>
      <p:sp>
        <p:nvSpPr>
          <p:cNvPr id="414" name="Shape 414"/>
          <p:cNvSpPr txBox="1"/>
          <p:nvPr/>
        </p:nvSpPr>
        <p:spPr>
          <a:xfrm>
            <a:off x="5963469" y="2617743"/>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3</a:t>
            </a:r>
          </a:p>
        </p:txBody>
      </p:sp>
      <p:sp>
        <p:nvSpPr>
          <p:cNvPr id="415" name="Shape 415"/>
          <p:cNvSpPr txBox="1"/>
          <p:nvPr/>
        </p:nvSpPr>
        <p:spPr>
          <a:xfrm>
            <a:off x="6038694" y="1471268"/>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2</a:t>
            </a:r>
          </a:p>
        </p:txBody>
      </p:sp>
      <p:sp>
        <p:nvSpPr>
          <p:cNvPr id="416" name="Shape 416"/>
          <p:cNvSpPr/>
          <p:nvPr/>
        </p:nvSpPr>
        <p:spPr>
          <a:xfrm>
            <a:off x="5894105" y="694385"/>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:Authentication</a:t>
            </a:r>
          </a:p>
        </p:txBody>
      </p:sp>
      <p:cxnSp>
        <p:nvCxnSpPr>
          <p:cNvPr id="417" name="Shape 417"/>
          <p:cNvCxnSpPr/>
          <p:nvPr/>
        </p:nvCxnSpPr>
        <p:spPr>
          <a:xfrm>
            <a:off x="6481974" y="1279435"/>
            <a:ext cx="0" cy="680100"/>
          </a:xfrm>
          <a:prstGeom prst="straightConnector1">
            <a:avLst/>
          </a:prstGeom>
          <a:noFill/>
          <a:ln cap="flat" cmpd="sng" w="9525">
            <a:solidFill>
              <a:srgbClr val="595959"/>
            </a:solidFill>
            <a:prstDash val="solid"/>
            <a:round/>
            <a:headEnd len="lg" w="lg" type="none"/>
            <a:tailEnd len="lg" w="lg" type="triangle"/>
          </a:ln>
        </p:spPr>
      </p:cxnSp>
      <p:cxnSp>
        <p:nvCxnSpPr>
          <p:cNvPr id="418" name="Shape 418"/>
          <p:cNvCxnSpPr>
            <a:stCxn id="416" idx="2"/>
            <a:endCxn id="410" idx="0"/>
          </p:cNvCxnSpPr>
          <p:nvPr/>
        </p:nvCxnSpPr>
        <p:spPr>
          <a:xfrm>
            <a:off x="6802205" y="1279385"/>
            <a:ext cx="0" cy="692700"/>
          </a:xfrm>
          <a:prstGeom prst="straightConnector1">
            <a:avLst/>
          </a:prstGeom>
          <a:noFill/>
          <a:ln cap="flat" cmpd="sng" w="9525">
            <a:solidFill>
              <a:srgbClr val="595959"/>
            </a:solidFill>
            <a:prstDash val="solid"/>
            <a:round/>
            <a:headEnd len="lg" w="lg" type="none"/>
            <a:tailEnd len="lg" w="lg" type="none"/>
          </a:ln>
        </p:spPr>
      </p:cxnSp>
      <p:cxnSp>
        <p:nvCxnSpPr>
          <p:cNvPr id="419" name="Shape 419"/>
          <p:cNvCxnSpPr>
            <a:stCxn id="410" idx="2"/>
            <a:endCxn id="409" idx="0"/>
          </p:cNvCxnSpPr>
          <p:nvPr/>
        </p:nvCxnSpPr>
        <p:spPr>
          <a:xfrm>
            <a:off x="6802199" y="2557098"/>
            <a:ext cx="0" cy="417900"/>
          </a:xfrm>
          <a:prstGeom prst="straightConnector1">
            <a:avLst/>
          </a:prstGeom>
          <a:noFill/>
          <a:ln cap="flat" cmpd="sng" w="9525">
            <a:solidFill>
              <a:srgbClr val="595959"/>
            </a:solidFill>
            <a:prstDash val="solid"/>
            <a:round/>
            <a:headEnd len="lg" w="lg" type="none"/>
            <a:tailEnd len="lg" w="lg" type="none"/>
          </a:ln>
        </p:spPr>
      </p:cxnSp>
      <p:cxnSp>
        <p:nvCxnSpPr>
          <p:cNvPr id="420" name="Shape 420"/>
          <p:cNvCxnSpPr>
            <a:stCxn id="409" idx="2"/>
            <a:endCxn id="411" idx="0"/>
          </p:cNvCxnSpPr>
          <p:nvPr/>
        </p:nvCxnSpPr>
        <p:spPr>
          <a:xfrm>
            <a:off x="6802200" y="3559900"/>
            <a:ext cx="0" cy="662700"/>
          </a:xfrm>
          <a:prstGeom prst="straightConnector1">
            <a:avLst/>
          </a:prstGeom>
          <a:noFill/>
          <a:ln cap="flat" cmpd="sng" w="9525">
            <a:solidFill>
              <a:srgbClr val="595959"/>
            </a:solidFill>
            <a:prstDash val="solid"/>
            <a:round/>
            <a:headEnd len="lg" w="lg" type="none"/>
            <a:tailEnd len="lg" w="lg" type="none"/>
          </a:ln>
        </p:spPr>
      </p:cxnSp>
      <p:sp>
        <p:nvSpPr>
          <p:cNvPr id="421" name="Shape 421"/>
          <p:cNvSpPr txBox="1"/>
          <p:nvPr/>
        </p:nvSpPr>
        <p:spPr>
          <a:xfrm>
            <a:off x="7350369" y="3838518"/>
            <a:ext cx="372600" cy="296400"/>
          </a:xfrm>
          <a:prstGeom prst="rect">
            <a:avLst/>
          </a:prstGeom>
          <a:noFill/>
          <a:ln>
            <a:noFill/>
          </a:ln>
        </p:spPr>
        <p:txBody>
          <a:bodyPr anchorCtr="0" anchor="t" bIns="91425" lIns="91425" rIns="91425" wrap="square" tIns="91425">
            <a:noAutofit/>
          </a:bodyPr>
          <a:lstStyle/>
          <a:p>
            <a:pPr lvl="0" rtl="0">
              <a:spcBef>
                <a:spcPts val="0"/>
              </a:spcBef>
              <a:buNone/>
            </a:pPr>
            <a:r>
              <a:t/>
            </a:r>
            <a:endParaRPr/>
          </a:p>
        </p:txBody>
      </p:sp>
      <p:cxnSp>
        <p:nvCxnSpPr>
          <p:cNvPr id="422" name="Shape 422"/>
          <p:cNvCxnSpPr>
            <a:stCxn id="407" idx="3"/>
            <a:endCxn id="416" idx="1"/>
          </p:cNvCxnSpPr>
          <p:nvPr/>
        </p:nvCxnSpPr>
        <p:spPr>
          <a:xfrm>
            <a:off x="4204773" y="986869"/>
            <a:ext cx="1689300" cy="0"/>
          </a:xfrm>
          <a:prstGeom prst="straightConnector1">
            <a:avLst/>
          </a:prstGeom>
          <a:noFill/>
          <a:ln cap="flat" cmpd="sng" w="9525">
            <a:solidFill>
              <a:srgbClr val="595959"/>
            </a:solidFill>
            <a:prstDash val="solid"/>
            <a:round/>
            <a:headEnd len="lg" w="lg" type="none"/>
            <a:tailEnd len="lg" w="lg" type="triangle"/>
          </a:ln>
        </p:spPr>
      </p:cxnSp>
      <p:sp>
        <p:nvSpPr>
          <p:cNvPr id="423" name="Shape 423"/>
          <p:cNvSpPr txBox="1"/>
          <p:nvPr/>
        </p:nvSpPr>
        <p:spPr>
          <a:xfrm>
            <a:off x="4833500" y="694375"/>
            <a:ext cx="372600" cy="296400"/>
          </a:xfrm>
          <a:prstGeom prst="rect">
            <a:avLst/>
          </a:prstGeom>
          <a:noFill/>
          <a:ln>
            <a:noFill/>
          </a:ln>
        </p:spPr>
        <p:txBody>
          <a:bodyPr anchorCtr="0" anchor="t" bIns="91425" lIns="91425" rIns="91425" wrap="square" tIns="91425">
            <a:noAutofit/>
          </a:bodyPr>
          <a:lstStyle/>
          <a:p>
            <a:pPr lvl="0">
              <a:spcBef>
                <a:spcPts val="0"/>
              </a:spcBef>
              <a:buNone/>
            </a:pPr>
            <a:r>
              <a:rPr lang="en"/>
              <a:t>1</a:t>
            </a:r>
          </a:p>
        </p:txBody>
      </p:sp>
      <p:cxnSp>
        <p:nvCxnSpPr>
          <p:cNvPr id="424" name="Shape 424"/>
          <p:cNvCxnSpPr/>
          <p:nvPr/>
        </p:nvCxnSpPr>
        <p:spPr>
          <a:xfrm rot="10800000">
            <a:off x="7086800" y="3586050"/>
            <a:ext cx="0" cy="567000"/>
          </a:xfrm>
          <a:prstGeom prst="straightConnector1">
            <a:avLst/>
          </a:prstGeom>
          <a:noFill/>
          <a:ln cap="flat" cmpd="sng" w="9525">
            <a:solidFill>
              <a:srgbClr val="595959"/>
            </a:solidFill>
            <a:prstDash val="solid"/>
            <a:round/>
            <a:headEnd len="lg" w="lg" type="none"/>
            <a:tailEnd len="lg" w="lg" type="triangle"/>
          </a:ln>
        </p:spPr>
      </p:cxnSp>
      <p:cxnSp>
        <p:nvCxnSpPr>
          <p:cNvPr id="425" name="Shape 425"/>
          <p:cNvCxnSpPr/>
          <p:nvPr/>
        </p:nvCxnSpPr>
        <p:spPr>
          <a:xfrm rot="10800000">
            <a:off x="7190400" y="1362788"/>
            <a:ext cx="0" cy="525900"/>
          </a:xfrm>
          <a:prstGeom prst="straightConnector1">
            <a:avLst/>
          </a:prstGeom>
          <a:noFill/>
          <a:ln cap="flat" cmpd="sng" w="9525">
            <a:solidFill>
              <a:srgbClr val="595959"/>
            </a:solidFill>
            <a:prstDash val="solid"/>
            <a:round/>
            <a:headEnd len="lg" w="lg" type="none"/>
            <a:tailEnd len="lg" w="lg" type="triangle"/>
          </a:ln>
        </p:spPr>
      </p:cxnSp>
      <p:cxnSp>
        <p:nvCxnSpPr>
          <p:cNvPr id="426" name="Shape 426"/>
          <p:cNvCxnSpPr/>
          <p:nvPr/>
        </p:nvCxnSpPr>
        <p:spPr>
          <a:xfrm rot="10800000">
            <a:off x="7086800" y="2557025"/>
            <a:ext cx="0" cy="387000"/>
          </a:xfrm>
          <a:prstGeom prst="straightConnector1">
            <a:avLst/>
          </a:prstGeom>
          <a:noFill/>
          <a:ln cap="flat" cmpd="sng" w="9525">
            <a:solidFill>
              <a:srgbClr val="595959"/>
            </a:solidFill>
            <a:prstDash val="solid"/>
            <a:round/>
            <a:headEnd len="lg" w="lg" type="none"/>
            <a:tailEnd len="lg" w="lg" type="triangle"/>
          </a:ln>
        </p:spPr>
      </p:cxnSp>
      <p:sp>
        <p:nvSpPr>
          <p:cNvPr id="427" name="Shape 427"/>
          <p:cNvSpPr txBox="1"/>
          <p:nvPr/>
        </p:nvSpPr>
        <p:spPr>
          <a:xfrm>
            <a:off x="7268319" y="2617743"/>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8</a:t>
            </a:r>
          </a:p>
        </p:txBody>
      </p:sp>
      <p:sp>
        <p:nvSpPr>
          <p:cNvPr id="428" name="Shape 428"/>
          <p:cNvSpPr txBox="1"/>
          <p:nvPr/>
        </p:nvSpPr>
        <p:spPr>
          <a:xfrm>
            <a:off x="7268319" y="1477530"/>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9</a:t>
            </a:r>
          </a:p>
        </p:txBody>
      </p:sp>
      <p:sp>
        <p:nvSpPr>
          <p:cNvPr id="429" name="Shape 429"/>
          <p:cNvSpPr txBox="1"/>
          <p:nvPr/>
        </p:nvSpPr>
        <p:spPr>
          <a:xfrm>
            <a:off x="7190394" y="3757968"/>
            <a:ext cx="372600" cy="296400"/>
          </a:xfrm>
          <a:prstGeom prst="rect">
            <a:avLst/>
          </a:prstGeom>
          <a:noFill/>
          <a:ln>
            <a:noFill/>
          </a:ln>
        </p:spPr>
        <p:txBody>
          <a:bodyPr anchorCtr="0" anchor="t" bIns="91425" lIns="91425" rIns="91425" wrap="square" tIns="91425">
            <a:noAutofit/>
          </a:bodyPr>
          <a:lstStyle/>
          <a:p>
            <a:pPr lvl="0" rtl="0">
              <a:spcBef>
                <a:spcPts val="0"/>
              </a:spcBef>
              <a:buNone/>
            </a:pPr>
            <a:r>
              <a:t/>
            </a:r>
            <a:endParaRPr/>
          </a:p>
        </p:txBody>
      </p:sp>
      <p:sp>
        <p:nvSpPr>
          <p:cNvPr id="430" name="Shape 430"/>
          <p:cNvSpPr txBox="1"/>
          <p:nvPr/>
        </p:nvSpPr>
        <p:spPr>
          <a:xfrm>
            <a:off x="7268319" y="3731068"/>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7</a:t>
            </a:r>
          </a:p>
        </p:txBody>
      </p:sp>
      <p:sp>
        <p:nvSpPr>
          <p:cNvPr id="431" name="Shape 43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5" name="Shape 435"/>
        <p:cNvGrpSpPr/>
        <p:nvPr/>
      </p:nvGrpSpPr>
      <p:grpSpPr>
        <a:xfrm>
          <a:off x="0" y="0"/>
          <a:ext cx="0" cy="0"/>
          <a:chOff x="0" y="0"/>
          <a:chExt cx="0" cy="0"/>
        </a:xfrm>
      </p:grpSpPr>
      <p:sp>
        <p:nvSpPr>
          <p:cNvPr id="436" name="Shape 436"/>
          <p:cNvSpPr/>
          <p:nvPr/>
        </p:nvSpPr>
        <p:spPr>
          <a:xfrm>
            <a:off x="3158200" y="439075"/>
            <a:ext cx="2744100" cy="18036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t"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Faculty</a:t>
            </a:r>
          </a:p>
          <a:p>
            <a:pPr lv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algn="ctr">
              <a:spcBef>
                <a:spcPts val="0"/>
              </a:spcBef>
              <a:buClr>
                <a:srgbClr val="000000"/>
              </a:buClr>
              <a:buSzPct val="91666"/>
              <a:buFont typeface="Arial"/>
              <a:buNone/>
            </a:pPr>
            <a:r>
              <a:rPr lang="en" sz="1200">
                <a:latin typeface="Times New Roman"/>
                <a:ea typeface="Times New Roman"/>
                <a:cs typeface="Times New Roman"/>
                <a:sym typeface="Times New Roman"/>
              </a:rPr>
              <a:t>-Faculty_Name: string</a:t>
            </a:r>
          </a:p>
          <a:p>
            <a:pPr lvl="0" algn="ctr">
              <a:spcBef>
                <a:spcPts val="0"/>
              </a:spcBef>
              <a:buClr>
                <a:srgbClr val="000000"/>
              </a:buClr>
              <a:buSzPct val="91666"/>
              <a:buFont typeface="Arial"/>
              <a:buNone/>
            </a:pPr>
            <a:r>
              <a:rPr lang="en" sz="1200">
                <a:latin typeface="Times New Roman"/>
                <a:ea typeface="Times New Roman"/>
                <a:cs typeface="Times New Roman"/>
                <a:sym typeface="Times New Roman"/>
              </a:rPr>
              <a:t>-Rank: char</a:t>
            </a:r>
          </a:p>
          <a:p>
            <a:pPr lvl="0" algn="ctr">
              <a:spcBef>
                <a:spcPts val="0"/>
              </a:spcBef>
              <a:buClr>
                <a:srgbClr val="000000"/>
              </a:buClr>
              <a:buSzPct val="91666"/>
              <a:buFont typeface="Arial"/>
              <a:buNone/>
            </a:pPr>
            <a:r>
              <a:rPr lang="en" sz="1200">
                <a:latin typeface="Times New Roman"/>
                <a:ea typeface="Times New Roman"/>
                <a:cs typeface="Times New Roman"/>
                <a:sym typeface="Times New Roman"/>
              </a:rPr>
              <a:t>-Address: string</a:t>
            </a:r>
          </a:p>
          <a:p>
            <a:pPr lvl="0" algn="ctr">
              <a:spcBef>
                <a:spcPts val="0"/>
              </a:spcBef>
              <a:buClr>
                <a:srgbClr val="000000"/>
              </a:buClr>
              <a:buSzPct val="91666"/>
              <a:buFont typeface="Arial"/>
              <a:buNone/>
            </a:pPr>
            <a:r>
              <a:rPr b="1" lang="en" sz="1200">
                <a:latin typeface="Times New Roman"/>
                <a:ea typeface="Times New Roman"/>
                <a:cs typeface="Times New Roman"/>
                <a:sym typeface="Times New Roman"/>
              </a:rPr>
              <a:t>----------------------------------</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+authenticate_staff();</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+return_request();</a:t>
            </a:r>
          </a:p>
          <a:p>
            <a:pPr lvl="0" algn="ctr">
              <a:spcBef>
                <a:spcPts val="0"/>
              </a:spcBef>
              <a:buClr>
                <a:srgbClr val="000000"/>
              </a:buClr>
              <a:buSzPct val="91666"/>
              <a:buFont typeface="Arial"/>
              <a:buNone/>
            </a:pPr>
            <a:r>
              <a:t/>
            </a:r>
            <a:endParaRPr sz="1200">
              <a:solidFill>
                <a:srgbClr val="FF0000"/>
              </a:solidFill>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sp>
        <p:nvSpPr>
          <p:cNvPr id="437" name="Shape 437"/>
          <p:cNvSpPr/>
          <p:nvPr/>
        </p:nvSpPr>
        <p:spPr>
          <a:xfrm>
            <a:off x="6691650" y="2146400"/>
            <a:ext cx="1816200" cy="22161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100000"/>
              <a:buFont typeface="Arial"/>
              <a:buNone/>
            </a:pPr>
            <a:r>
              <a:rPr b="1" i="1" lang="en" sz="1100">
                <a:latin typeface="Times New Roman"/>
                <a:ea typeface="Times New Roman"/>
                <a:cs typeface="Times New Roman"/>
                <a:sym typeface="Times New Roman"/>
              </a:rPr>
              <a:t>Class: ViewStatistics</a:t>
            </a:r>
          </a:p>
          <a:p>
            <a:pPr lvl="0" algn="ctr">
              <a:spcBef>
                <a:spcPts val="0"/>
              </a:spcBef>
              <a:buClr>
                <a:srgbClr val="000000"/>
              </a:buClr>
              <a:buSzPct val="100000"/>
              <a:buFont typeface="Arial"/>
              <a:buNone/>
            </a:pPr>
            <a:r>
              <a:rPr b="1" lang="en" sz="1100">
                <a:latin typeface="Times New Roman"/>
                <a:ea typeface="Times New Roman"/>
                <a:cs typeface="Times New Roman"/>
                <a:sym typeface="Times New Roman"/>
              </a:rPr>
              <a:t>-----ATTRIBUTIONS----</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-studentcount: int</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-State: string array</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-GenderM: intcounter)</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-GenderF: int </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-Department: </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-minor: </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-degreeProgram: </a:t>
            </a:r>
          </a:p>
          <a:p>
            <a:pPr lvl="0" algn="ctr">
              <a:spcBef>
                <a:spcPts val="0"/>
              </a:spcBef>
              <a:buClr>
                <a:srgbClr val="000000"/>
              </a:buClr>
              <a:buSzPct val="100000"/>
              <a:buFont typeface="Arial"/>
              <a:buNone/>
            </a:pPr>
            <a:r>
              <a:rPr b="1" lang="en" sz="1100">
                <a:latin typeface="Times New Roman"/>
                <a:ea typeface="Times New Roman"/>
                <a:cs typeface="Times New Roman"/>
                <a:sym typeface="Times New Roman"/>
              </a:rPr>
              <a:t>------OPERATIONS------</a:t>
            </a:r>
          </a:p>
          <a:p>
            <a:pPr lvl="0" algn="ctr">
              <a:spcBef>
                <a:spcPts val="0"/>
              </a:spcBef>
              <a:buClr>
                <a:srgbClr val="000000"/>
              </a:buClr>
              <a:buSzPct val="100000"/>
              <a:buFont typeface="Arial"/>
              <a:buNone/>
            </a:pPr>
            <a:r>
              <a:rPr lang="en" sz="1100">
                <a:latin typeface="Times New Roman"/>
                <a:ea typeface="Times New Roman"/>
                <a:cs typeface="Times New Roman"/>
                <a:sym typeface="Times New Roman"/>
              </a:rPr>
              <a:t>+request_stats();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+display_stats();</a:t>
            </a:r>
          </a:p>
        </p:txBody>
      </p:sp>
      <p:sp>
        <p:nvSpPr>
          <p:cNvPr id="438" name="Shape 438"/>
          <p:cNvSpPr/>
          <p:nvPr/>
        </p:nvSpPr>
        <p:spPr>
          <a:xfrm>
            <a:off x="306100" y="2044300"/>
            <a:ext cx="2333400" cy="29484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122222"/>
              <a:buFont typeface="Arial"/>
              <a:buNone/>
            </a:pPr>
            <a:r>
              <a:rPr b="1" i="1" lang="en" sz="900">
                <a:latin typeface="Times New Roman"/>
                <a:ea typeface="Times New Roman"/>
                <a:cs typeface="Times New Roman"/>
                <a:sym typeface="Times New Roman"/>
              </a:rPr>
              <a:t>Class: AccessStudentInformation</a:t>
            </a:r>
          </a:p>
          <a:p>
            <a:pPr lvl="0" algn="ctr">
              <a:spcBef>
                <a:spcPts val="0"/>
              </a:spcBef>
              <a:buClr>
                <a:srgbClr val="000000"/>
              </a:buClr>
              <a:buSzPct val="122222"/>
              <a:buFont typeface="Arial"/>
              <a:buNone/>
            </a:pPr>
            <a:r>
              <a:rPr b="1" lang="en" sz="900">
                <a:latin typeface="Times New Roman"/>
                <a:ea typeface="Times New Roman"/>
                <a:cs typeface="Times New Roman"/>
                <a:sym typeface="Times New Roman"/>
              </a:rPr>
              <a:t>-------ATTRIBUTIONS-------</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-name: string</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-student_number: string</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-address: string</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-phone_number :string</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-birth_date: int/int/int</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-gender: char</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-class: string</a:t>
            </a:r>
          </a:p>
          <a:p>
            <a:pPr lvl="0" rtl="0" algn="ctr">
              <a:lnSpc>
                <a:spcPct val="115000"/>
              </a:lnSpc>
              <a:spcBef>
                <a:spcPts val="0"/>
              </a:spcBef>
              <a:buClr>
                <a:srgbClr val="000000"/>
              </a:buClr>
              <a:buSzPct val="122222"/>
              <a:buFont typeface="Arial"/>
              <a:buNone/>
            </a:pPr>
            <a:r>
              <a:rPr lang="en" sz="900">
                <a:latin typeface="Times New Roman"/>
                <a:ea typeface="Times New Roman"/>
                <a:cs typeface="Times New Roman"/>
                <a:sym typeface="Times New Roman"/>
              </a:rPr>
              <a:t>-aidType: string</a:t>
            </a:r>
          </a:p>
          <a:p>
            <a:pPr lvl="0" rtl="0" algn="ctr">
              <a:lnSpc>
                <a:spcPct val="115000"/>
              </a:lnSpc>
              <a:spcBef>
                <a:spcPts val="0"/>
              </a:spcBef>
              <a:buClr>
                <a:srgbClr val="000000"/>
              </a:buClr>
              <a:buSzPct val="122222"/>
              <a:buFont typeface="Arial"/>
              <a:buNone/>
            </a:pPr>
            <a:r>
              <a:rPr lang="en" sz="900">
                <a:latin typeface="Times New Roman"/>
                <a:ea typeface="Times New Roman"/>
                <a:cs typeface="Times New Roman"/>
                <a:sym typeface="Times New Roman"/>
              </a:rPr>
              <a:t>-aidamount: double</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-Department: string</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#minor: string</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-degreeProgram: string</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-GPA: double</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-regstatus: bool</a:t>
            </a:r>
          </a:p>
          <a:p>
            <a:pPr lvl="0" algn="ctr">
              <a:spcBef>
                <a:spcPts val="0"/>
              </a:spcBef>
              <a:buClr>
                <a:srgbClr val="000000"/>
              </a:buClr>
              <a:buSzPct val="122222"/>
              <a:buFont typeface="Arial"/>
              <a:buNone/>
            </a:pPr>
            <a:r>
              <a:rPr b="1" lang="en" sz="900">
                <a:latin typeface="Times New Roman"/>
                <a:ea typeface="Times New Roman"/>
                <a:cs typeface="Times New Roman"/>
                <a:sym typeface="Times New Roman"/>
              </a:rPr>
              <a:t>------------OPERATIONS----------</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+requestTS_information();</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+requestRS_information();</a:t>
            </a:r>
          </a:p>
          <a:p>
            <a:pPr lvl="0" algn="ctr">
              <a:spcBef>
                <a:spcPts val="0"/>
              </a:spcBef>
              <a:buClr>
                <a:srgbClr val="000000"/>
              </a:buClr>
              <a:buSzPct val="122222"/>
              <a:buFont typeface="Arial"/>
              <a:buNone/>
            </a:pPr>
            <a:r>
              <a:rPr lang="en" sz="900">
                <a:latin typeface="Times New Roman"/>
                <a:ea typeface="Times New Roman"/>
                <a:cs typeface="Times New Roman"/>
                <a:sym typeface="Times New Roman"/>
              </a:rPr>
              <a:t>+requestFAS_information();</a:t>
            </a:r>
          </a:p>
          <a:p>
            <a:pPr lvl="0" rtl="0" algn="ctr">
              <a:spcBef>
                <a:spcPts val="0"/>
              </a:spcBef>
              <a:buClr>
                <a:srgbClr val="000000"/>
              </a:buClr>
              <a:buSzPct val="122222"/>
              <a:buFont typeface="Arial"/>
              <a:buNone/>
            </a:pPr>
            <a:r>
              <a:rPr lang="en" sz="900">
                <a:latin typeface="Times New Roman"/>
                <a:ea typeface="Times New Roman"/>
                <a:cs typeface="Times New Roman"/>
                <a:sym typeface="Times New Roman"/>
              </a:rPr>
              <a:t>+getStudentInfo();</a:t>
            </a:r>
          </a:p>
        </p:txBody>
      </p:sp>
      <p:cxnSp>
        <p:nvCxnSpPr>
          <p:cNvPr id="439" name="Shape 439"/>
          <p:cNvCxnSpPr>
            <a:endCxn id="436" idx="2"/>
          </p:cNvCxnSpPr>
          <p:nvPr/>
        </p:nvCxnSpPr>
        <p:spPr>
          <a:xfrm flipH="1" rot="10800000">
            <a:off x="4528450" y="2242675"/>
            <a:ext cx="1800" cy="717000"/>
          </a:xfrm>
          <a:prstGeom prst="straightConnector1">
            <a:avLst/>
          </a:prstGeom>
          <a:noFill/>
          <a:ln cap="flat" cmpd="sng" w="9525">
            <a:solidFill>
              <a:srgbClr val="595959"/>
            </a:solidFill>
            <a:prstDash val="solid"/>
            <a:round/>
            <a:headEnd len="lg" w="lg" type="none"/>
            <a:tailEnd len="lg" w="lg" type="triangle"/>
          </a:ln>
        </p:spPr>
      </p:cxnSp>
      <p:cxnSp>
        <p:nvCxnSpPr>
          <p:cNvPr id="440" name="Shape 440"/>
          <p:cNvCxnSpPr>
            <a:stCxn id="437" idx="0"/>
          </p:cNvCxnSpPr>
          <p:nvPr/>
        </p:nvCxnSpPr>
        <p:spPr>
          <a:xfrm rot="10800000">
            <a:off x="7598850" y="1469300"/>
            <a:ext cx="900" cy="677100"/>
          </a:xfrm>
          <a:prstGeom prst="straightConnector1">
            <a:avLst/>
          </a:prstGeom>
          <a:noFill/>
          <a:ln cap="flat" cmpd="sng" w="9525">
            <a:solidFill>
              <a:schemeClr val="dk2"/>
            </a:solidFill>
            <a:prstDash val="solid"/>
            <a:round/>
            <a:headEnd len="lg" w="lg" type="none"/>
            <a:tailEnd len="lg" w="lg" type="none"/>
          </a:ln>
        </p:spPr>
      </p:cxnSp>
      <p:cxnSp>
        <p:nvCxnSpPr>
          <p:cNvPr id="441" name="Shape 441"/>
          <p:cNvCxnSpPr/>
          <p:nvPr/>
        </p:nvCxnSpPr>
        <p:spPr>
          <a:xfrm flipH="1" rot="10800000">
            <a:off x="4462325" y="1472775"/>
            <a:ext cx="3143400" cy="1475100"/>
          </a:xfrm>
          <a:prstGeom prst="bentConnector3">
            <a:avLst>
              <a:gd fmla="val 59561" name="adj1"/>
            </a:avLst>
          </a:prstGeom>
          <a:noFill/>
          <a:ln cap="flat" cmpd="sng" w="9525">
            <a:solidFill>
              <a:schemeClr val="dk2"/>
            </a:solidFill>
            <a:prstDash val="solid"/>
            <a:round/>
            <a:headEnd len="lg" w="lg" type="none"/>
            <a:tailEnd len="lg" w="lg" type="none"/>
          </a:ln>
        </p:spPr>
      </p:cxnSp>
      <p:cxnSp>
        <p:nvCxnSpPr>
          <p:cNvPr id="442" name="Shape 442"/>
          <p:cNvCxnSpPr/>
          <p:nvPr/>
        </p:nvCxnSpPr>
        <p:spPr>
          <a:xfrm rot="10800000">
            <a:off x="1469225" y="1591600"/>
            <a:ext cx="0" cy="450900"/>
          </a:xfrm>
          <a:prstGeom prst="straightConnector1">
            <a:avLst/>
          </a:prstGeom>
          <a:noFill/>
          <a:ln cap="flat" cmpd="sng" w="9525">
            <a:solidFill>
              <a:schemeClr val="dk2"/>
            </a:solidFill>
            <a:prstDash val="solid"/>
            <a:round/>
            <a:headEnd len="lg" w="lg" type="none"/>
            <a:tailEnd len="lg" w="lg" type="none"/>
          </a:ln>
        </p:spPr>
      </p:cxnSp>
      <p:sp>
        <p:nvSpPr>
          <p:cNvPr id="443" name="Shape 443"/>
          <p:cNvSpPr/>
          <p:nvPr/>
        </p:nvSpPr>
        <p:spPr>
          <a:xfrm>
            <a:off x="1469225" y="1605325"/>
            <a:ext cx="2991850" cy="1342596"/>
          </a:xfrm>
          <a:custGeom>
            <a:pathLst>
              <a:path extrusionOk="0" h="51093" w="119674">
                <a:moveTo>
                  <a:pt x="0" y="0"/>
                </a:moveTo>
                <a:lnTo>
                  <a:pt x="51914" y="0"/>
                </a:lnTo>
                <a:lnTo>
                  <a:pt x="51914" y="51093"/>
                </a:lnTo>
                <a:lnTo>
                  <a:pt x="119674" y="51093"/>
                </a:lnTo>
              </a:path>
            </a:pathLst>
          </a:custGeom>
          <a:noFill/>
          <a:ln cap="flat" cmpd="sng" w="9525">
            <a:solidFill>
              <a:schemeClr val="dk2"/>
            </a:solidFill>
            <a:prstDash val="solid"/>
            <a:round/>
            <a:headEnd len="lg" w="lg" type="none"/>
            <a:tailEnd len="lg" w="lg" type="none"/>
          </a:ln>
        </p:spPr>
      </p:sp>
      <p:sp>
        <p:nvSpPr>
          <p:cNvPr id="444" name="Shape 44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8" name="Shape 448"/>
        <p:cNvGrpSpPr/>
        <p:nvPr/>
      </p:nvGrpSpPr>
      <p:grpSpPr>
        <a:xfrm>
          <a:off x="0" y="0"/>
          <a:ext cx="0" cy="0"/>
          <a:chOff x="0" y="0"/>
          <a:chExt cx="0" cy="0"/>
        </a:xfrm>
      </p:grpSpPr>
      <p:sp>
        <p:nvSpPr>
          <p:cNvPr id="449" name="Shape 449"/>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i="1" lang="en"/>
              <a:t>Faculty</a:t>
            </a:r>
            <a:r>
              <a:rPr lang="en"/>
              <a:t> </a:t>
            </a:r>
            <a:r>
              <a:rPr lang="en"/>
              <a:t>Class Description</a:t>
            </a:r>
          </a:p>
        </p:txBody>
      </p:sp>
      <p:sp>
        <p:nvSpPr>
          <p:cNvPr id="450" name="Shape 450"/>
          <p:cNvSpPr txBox="1"/>
          <p:nvPr>
            <p:ph idx="1" type="body"/>
          </p:nvPr>
        </p:nvSpPr>
        <p:spPr>
          <a:xfrm>
            <a:off x="471900" y="1919075"/>
            <a:ext cx="8051700" cy="27102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logon() is called from the </a:t>
            </a:r>
            <a:r>
              <a:rPr b="0" i="1" lang="en" sz="1400">
                <a:solidFill>
                  <a:srgbClr val="000000"/>
                </a:solidFill>
                <a:latin typeface="Times New Roman"/>
                <a:ea typeface="Times New Roman"/>
                <a:cs typeface="Times New Roman"/>
                <a:sym typeface="Times New Roman"/>
              </a:rPr>
              <a:t>Authentication</a:t>
            </a:r>
            <a:r>
              <a:rPr b="0" lang="en" sz="1400">
                <a:solidFill>
                  <a:srgbClr val="000000"/>
                </a:solidFill>
                <a:latin typeface="Times New Roman"/>
                <a:ea typeface="Times New Roman"/>
                <a:cs typeface="Times New Roman"/>
                <a:sym typeface="Times New Roman"/>
              </a:rPr>
              <a:t> is called, which prompts the user to enter a username and password to proceed further into the SIAS system.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If the user enters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credentials (username and password), +authenticate_staff() from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is called which gives the user them access to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menu.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From the menu,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functions that can be called are request_stats() which is called to gain the access to </a:t>
            </a:r>
            <a:r>
              <a:rPr b="0" i="1" lang="en" sz="1400">
                <a:solidFill>
                  <a:srgbClr val="000000"/>
                </a:solidFill>
                <a:latin typeface="Times New Roman"/>
                <a:ea typeface="Times New Roman"/>
                <a:cs typeface="Times New Roman"/>
                <a:sym typeface="Times New Roman"/>
              </a:rPr>
              <a:t>AccessStudentInformation</a:t>
            </a:r>
            <a:r>
              <a:rPr b="0" lang="en" sz="1400">
                <a:solidFill>
                  <a:srgbClr val="000000"/>
                </a:solidFill>
                <a:latin typeface="Times New Roman"/>
                <a:ea typeface="Times New Roman"/>
                <a:cs typeface="Times New Roman"/>
                <a:sym typeface="Times New Roman"/>
              </a:rPr>
              <a:t> and +setStudentInfo() which is called to gain access to </a:t>
            </a:r>
            <a:r>
              <a:rPr b="0" i="1" lang="en" sz="1400">
                <a:solidFill>
                  <a:srgbClr val="000000"/>
                </a:solidFill>
                <a:latin typeface="Times New Roman"/>
                <a:ea typeface="Times New Roman"/>
                <a:cs typeface="Times New Roman"/>
                <a:sym typeface="Times New Roman"/>
              </a:rPr>
              <a:t>ViewStatistics</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After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functions have been accessed, the functions can return to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menu using return_request(); from </a:t>
            </a:r>
            <a:r>
              <a:rPr b="0" i="1" lang="en" sz="1400">
                <a:solidFill>
                  <a:srgbClr val="000000"/>
                </a:solidFill>
                <a:latin typeface="Times New Roman"/>
                <a:ea typeface="Times New Roman"/>
                <a:cs typeface="Times New Roman"/>
                <a:sym typeface="Times New Roman"/>
              </a:rPr>
              <a:t>Faculty</a:t>
            </a:r>
          </a:p>
          <a:p>
            <a:pPr indent="-317500" lvl="0" marL="457200" rtl="0">
              <a:lnSpc>
                <a:spcPct val="115000"/>
              </a:lnSpc>
              <a:spcBef>
                <a:spcPts val="0"/>
              </a:spcBef>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logout(); from the authentication class is called when a user is completed their session and wishes to terminate their current session as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a:t>
            </a:r>
          </a:p>
        </p:txBody>
      </p:sp>
      <p:sp>
        <p:nvSpPr>
          <p:cNvPr id="451" name="Shape 45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5" name="Shape 455"/>
        <p:cNvGrpSpPr/>
        <p:nvPr/>
      </p:nvGrpSpPr>
      <p:grpSpPr>
        <a:xfrm>
          <a:off x="0" y="0"/>
          <a:ext cx="0" cy="0"/>
          <a:chOff x="0" y="0"/>
          <a:chExt cx="0" cy="0"/>
        </a:xfrm>
      </p:grpSpPr>
      <p:sp>
        <p:nvSpPr>
          <p:cNvPr id="456" name="Shape 456"/>
          <p:cNvSpPr txBox="1"/>
          <p:nvPr>
            <p:ph type="title"/>
          </p:nvPr>
        </p:nvSpPr>
        <p:spPr>
          <a:xfrm>
            <a:off x="226078" y="357800"/>
            <a:ext cx="2808000" cy="953400"/>
          </a:xfrm>
          <a:prstGeom prst="rect">
            <a:avLst/>
          </a:prstGeom>
        </p:spPr>
        <p:txBody>
          <a:bodyPr anchorCtr="0" anchor="b" bIns="91425" lIns="91425" rIns="91425" wrap="square" tIns="91425">
            <a:noAutofit/>
          </a:bodyPr>
          <a:lstStyle/>
          <a:p>
            <a:pPr lvl="0" rtl="0">
              <a:spcBef>
                <a:spcPts val="0"/>
              </a:spcBef>
              <a:buNone/>
            </a:pPr>
            <a:r>
              <a:rPr b="1" lang="en" sz="1600">
                <a:solidFill>
                  <a:srgbClr val="FFFFFF"/>
                </a:solidFill>
                <a:latin typeface="Times New Roman"/>
                <a:ea typeface="Times New Roman"/>
                <a:cs typeface="Times New Roman"/>
                <a:sym typeface="Times New Roman"/>
              </a:rPr>
              <a:t>Communication Diagram For “Faculty”</a:t>
            </a:r>
          </a:p>
        </p:txBody>
      </p:sp>
      <p:sp>
        <p:nvSpPr>
          <p:cNvPr id="457" name="Shape 457"/>
          <p:cNvSpPr txBox="1"/>
          <p:nvPr>
            <p:ph idx="1" type="body"/>
          </p:nvPr>
        </p:nvSpPr>
        <p:spPr>
          <a:xfrm>
            <a:off x="185275" y="1237200"/>
            <a:ext cx="2909100" cy="3163500"/>
          </a:xfrm>
          <a:prstGeom prst="rect">
            <a:avLst/>
          </a:prstGeom>
        </p:spPr>
        <p:txBody>
          <a:bodyPr anchorCtr="0" anchor="t" bIns="91425" lIns="91425" rIns="91425" wrap="square" tIns="91425">
            <a:noAutofit/>
          </a:bodyPr>
          <a:lstStyle/>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+authenticate_staff();</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+request_stats();</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+getStudentInfo();</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+return_request();</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+logout();</a:t>
            </a:r>
          </a:p>
        </p:txBody>
      </p:sp>
      <p:pic>
        <p:nvPicPr>
          <p:cNvPr descr="sad-girl-stick-figure-RTA6bd7Ec.png" id="458" name="Shape 458"/>
          <p:cNvPicPr preferRelativeResize="0"/>
          <p:nvPr/>
        </p:nvPicPr>
        <p:blipFill>
          <a:blip r:embed="rId3">
            <a:alphaModFix/>
          </a:blip>
          <a:stretch>
            <a:fillRect/>
          </a:stretch>
        </p:blipFill>
        <p:spPr>
          <a:xfrm>
            <a:off x="3604523" y="266563"/>
            <a:ext cx="600250" cy="1440613"/>
          </a:xfrm>
          <a:prstGeom prst="rect">
            <a:avLst/>
          </a:prstGeom>
          <a:noFill/>
          <a:ln>
            <a:noFill/>
          </a:ln>
        </p:spPr>
      </p:pic>
      <p:cxnSp>
        <p:nvCxnSpPr>
          <p:cNvPr id="459" name="Shape 459"/>
          <p:cNvCxnSpPr>
            <a:endCxn id="460" idx="1"/>
          </p:cNvCxnSpPr>
          <p:nvPr/>
        </p:nvCxnSpPr>
        <p:spPr>
          <a:xfrm>
            <a:off x="4204624" y="986885"/>
            <a:ext cx="1734900" cy="0"/>
          </a:xfrm>
          <a:prstGeom prst="straightConnector1">
            <a:avLst/>
          </a:prstGeom>
          <a:noFill/>
          <a:ln cap="flat" cmpd="sng" w="9525">
            <a:solidFill>
              <a:srgbClr val="595959"/>
            </a:solidFill>
            <a:prstDash val="solid"/>
            <a:round/>
            <a:headEnd len="lg" w="lg" type="none"/>
            <a:tailEnd len="lg" w="lg" type="triangle"/>
          </a:ln>
        </p:spPr>
      </p:cxnSp>
      <p:cxnSp>
        <p:nvCxnSpPr>
          <p:cNvPr id="461" name="Shape 461"/>
          <p:cNvCxnSpPr>
            <a:stCxn id="460" idx="2"/>
            <a:endCxn id="462" idx="0"/>
          </p:cNvCxnSpPr>
          <p:nvPr/>
        </p:nvCxnSpPr>
        <p:spPr>
          <a:xfrm>
            <a:off x="6847624" y="1279385"/>
            <a:ext cx="0" cy="567600"/>
          </a:xfrm>
          <a:prstGeom prst="straightConnector1">
            <a:avLst/>
          </a:prstGeom>
          <a:noFill/>
          <a:ln cap="flat" cmpd="sng" w="9525">
            <a:solidFill>
              <a:srgbClr val="595959"/>
            </a:solidFill>
            <a:prstDash val="solid"/>
            <a:round/>
            <a:headEnd len="lg" w="lg" type="none"/>
            <a:tailEnd len="lg" w="lg" type="triangle"/>
          </a:ln>
        </p:spPr>
      </p:cxnSp>
      <p:sp>
        <p:nvSpPr>
          <p:cNvPr id="462" name="Shape 462"/>
          <p:cNvSpPr/>
          <p:nvPr/>
        </p:nvSpPr>
        <p:spPr>
          <a:xfrm>
            <a:off x="5939533" y="1846898"/>
            <a:ext cx="1816200" cy="5850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:Faculty</a:t>
            </a:r>
          </a:p>
        </p:txBody>
      </p:sp>
      <p:sp>
        <p:nvSpPr>
          <p:cNvPr id="463" name="Shape 463"/>
          <p:cNvSpPr txBox="1"/>
          <p:nvPr/>
        </p:nvSpPr>
        <p:spPr>
          <a:xfrm>
            <a:off x="4885850" y="575224"/>
            <a:ext cx="372600" cy="381000"/>
          </a:xfrm>
          <a:prstGeom prst="rect">
            <a:avLst/>
          </a:prstGeom>
          <a:noFill/>
          <a:ln>
            <a:noFill/>
          </a:ln>
        </p:spPr>
        <p:txBody>
          <a:bodyPr anchorCtr="0" anchor="t" bIns="91425" lIns="91425" rIns="91425" wrap="square" tIns="91425">
            <a:noAutofit/>
          </a:bodyPr>
          <a:lstStyle/>
          <a:p>
            <a:pPr lvl="0" rtl="0">
              <a:spcBef>
                <a:spcPts val="0"/>
              </a:spcBef>
              <a:buNone/>
            </a:pPr>
            <a:r>
              <a:rPr lang="en"/>
              <a:t>1</a:t>
            </a:r>
          </a:p>
        </p:txBody>
      </p:sp>
      <p:sp>
        <p:nvSpPr>
          <p:cNvPr id="460" name="Shape 460"/>
          <p:cNvSpPr/>
          <p:nvPr/>
        </p:nvSpPr>
        <p:spPr>
          <a:xfrm>
            <a:off x="5939524" y="694385"/>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:Authentication</a:t>
            </a:r>
          </a:p>
        </p:txBody>
      </p:sp>
      <p:sp>
        <p:nvSpPr>
          <p:cNvPr id="464" name="Shape 464"/>
          <p:cNvSpPr txBox="1"/>
          <p:nvPr/>
        </p:nvSpPr>
        <p:spPr>
          <a:xfrm>
            <a:off x="6433200" y="1414938"/>
            <a:ext cx="304800" cy="296400"/>
          </a:xfrm>
          <a:prstGeom prst="rect">
            <a:avLst/>
          </a:prstGeom>
          <a:noFill/>
          <a:ln>
            <a:noFill/>
          </a:ln>
        </p:spPr>
        <p:txBody>
          <a:bodyPr anchorCtr="0" anchor="t" bIns="91425" lIns="91425" rIns="91425" wrap="square" tIns="91425">
            <a:noAutofit/>
          </a:bodyPr>
          <a:lstStyle/>
          <a:p>
            <a:pPr lvl="0" rtl="0">
              <a:spcBef>
                <a:spcPts val="0"/>
              </a:spcBef>
              <a:buNone/>
            </a:pPr>
            <a:r>
              <a:rPr lang="en"/>
              <a:t>2</a:t>
            </a:r>
          </a:p>
        </p:txBody>
      </p:sp>
      <p:sp>
        <p:nvSpPr>
          <p:cNvPr id="465" name="Shape 465"/>
          <p:cNvSpPr/>
          <p:nvPr/>
        </p:nvSpPr>
        <p:spPr>
          <a:xfrm>
            <a:off x="6705275" y="3141000"/>
            <a:ext cx="2350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:Access Student Information</a:t>
            </a:r>
          </a:p>
        </p:txBody>
      </p:sp>
      <p:sp>
        <p:nvSpPr>
          <p:cNvPr id="466" name="Shape 466"/>
          <p:cNvSpPr/>
          <p:nvPr/>
        </p:nvSpPr>
        <p:spPr>
          <a:xfrm>
            <a:off x="4673850" y="3140988"/>
            <a:ext cx="14190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:View Statistics</a:t>
            </a:r>
          </a:p>
        </p:txBody>
      </p:sp>
      <p:cxnSp>
        <p:nvCxnSpPr>
          <p:cNvPr id="467" name="Shape 467"/>
          <p:cNvCxnSpPr>
            <a:stCxn id="462" idx="2"/>
            <a:endCxn id="466" idx="0"/>
          </p:cNvCxnSpPr>
          <p:nvPr/>
        </p:nvCxnSpPr>
        <p:spPr>
          <a:xfrm flipH="1">
            <a:off x="5383333" y="2431898"/>
            <a:ext cx="1464300" cy="709200"/>
          </a:xfrm>
          <a:prstGeom prst="straightConnector1">
            <a:avLst/>
          </a:prstGeom>
          <a:noFill/>
          <a:ln cap="flat" cmpd="sng" w="9525">
            <a:solidFill>
              <a:srgbClr val="595959"/>
            </a:solidFill>
            <a:prstDash val="solid"/>
            <a:round/>
            <a:headEnd len="lg" w="lg" type="none"/>
            <a:tailEnd len="lg" w="lg" type="triangle"/>
          </a:ln>
        </p:spPr>
      </p:cxnSp>
      <p:cxnSp>
        <p:nvCxnSpPr>
          <p:cNvPr id="468" name="Shape 468"/>
          <p:cNvCxnSpPr>
            <a:stCxn id="462" idx="2"/>
            <a:endCxn id="465" idx="0"/>
          </p:cNvCxnSpPr>
          <p:nvPr/>
        </p:nvCxnSpPr>
        <p:spPr>
          <a:xfrm>
            <a:off x="6847633" y="2431898"/>
            <a:ext cx="1032600" cy="709200"/>
          </a:xfrm>
          <a:prstGeom prst="straightConnector1">
            <a:avLst/>
          </a:prstGeom>
          <a:noFill/>
          <a:ln cap="flat" cmpd="sng" w="9525">
            <a:solidFill>
              <a:srgbClr val="595959"/>
            </a:solidFill>
            <a:prstDash val="solid"/>
            <a:round/>
            <a:headEnd len="lg" w="lg" type="none"/>
            <a:tailEnd len="lg" w="lg" type="triangle"/>
          </a:ln>
        </p:spPr>
      </p:cxnSp>
      <p:sp>
        <p:nvSpPr>
          <p:cNvPr id="469" name="Shape 469"/>
          <p:cNvSpPr txBox="1"/>
          <p:nvPr/>
        </p:nvSpPr>
        <p:spPr>
          <a:xfrm>
            <a:off x="5339225" y="2461100"/>
            <a:ext cx="304800" cy="296400"/>
          </a:xfrm>
          <a:prstGeom prst="rect">
            <a:avLst/>
          </a:prstGeom>
          <a:noFill/>
          <a:ln>
            <a:noFill/>
          </a:ln>
        </p:spPr>
        <p:txBody>
          <a:bodyPr anchorCtr="0" anchor="t" bIns="91425" lIns="91425" rIns="91425" wrap="square" tIns="91425">
            <a:noAutofit/>
          </a:bodyPr>
          <a:lstStyle/>
          <a:p>
            <a:pPr lvl="0" rtl="0">
              <a:spcBef>
                <a:spcPts val="0"/>
              </a:spcBef>
              <a:buNone/>
            </a:pPr>
            <a:r>
              <a:rPr lang="en"/>
              <a:t>3</a:t>
            </a:r>
          </a:p>
        </p:txBody>
      </p:sp>
      <p:sp>
        <p:nvSpPr>
          <p:cNvPr id="470" name="Shape 470"/>
          <p:cNvSpPr txBox="1"/>
          <p:nvPr/>
        </p:nvSpPr>
        <p:spPr>
          <a:xfrm>
            <a:off x="7846400" y="2757500"/>
            <a:ext cx="304800" cy="296400"/>
          </a:xfrm>
          <a:prstGeom prst="rect">
            <a:avLst/>
          </a:prstGeom>
          <a:noFill/>
          <a:ln>
            <a:noFill/>
          </a:ln>
        </p:spPr>
        <p:txBody>
          <a:bodyPr anchorCtr="0" anchor="t" bIns="91425" lIns="91425" rIns="91425" wrap="square" tIns="91425">
            <a:noAutofit/>
          </a:bodyPr>
          <a:lstStyle/>
          <a:p>
            <a:pPr lvl="0" rtl="0">
              <a:spcBef>
                <a:spcPts val="0"/>
              </a:spcBef>
              <a:buNone/>
            </a:pPr>
            <a:r>
              <a:rPr lang="en"/>
              <a:t>4</a:t>
            </a:r>
          </a:p>
        </p:txBody>
      </p:sp>
      <p:cxnSp>
        <p:nvCxnSpPr>
          <p:cNvPr id="471" name="Shape 471"/>
          <p:cNvCxnSpPr/>
          <p:nvPr/>
        </p:nvCxnSpPr>
        <p:spPr>
          <a:xfrm rot="10800000">
            <a:off x="6946558" y="2639748"/>
            <a:ext cx="689100" cy="464400"/>
          </a:xfrm>
          <a:prstGeom prst="straightConnector1">
            <a:avLst/>
          </a:prstGeom>
          <a:noFill/>
          <a:ln cap="flat" cmpd="sng" w="9525">
            <a:solidFill>
              <a:srgbClr val="595959"/>
            </a:solidFill>
            <a:prstDash val="solid"/>
            <a:round/>
            <a:headEnd len="lg" w="lg" type="none"/>
            <a:tailEnd len="lg" w="lg" type="triangle"/>
          </a:ln>
        </p:spPr>
      </p:cxnSp>
      <p:cxnSp>
        <p:nvCxnSpPr>
          <p:cNvPr id="472" name="Shape 472"/>
          <p:cNvCxnSpPr/>
          <p:nvPr/>
        </p:nvCxnSpPr>
        <p:spPr>
          <a:xfrm flipH="1" rot="10800000">
            <a:off x="5908525" y="2657225"/>
            <a:ext cx="771900" cy="375600"/>
          </a:xfrm>
          <a:prstGeom prst="straightConnector1">
            <a:avLst/>
          </a:prstGeom>
          <a:noFill/>
          <a:ln cap="flat" cmpd="sng" w="9525">
            <a:solidFill>
              <a:srgbClr val="595959"/>
            </a:solidFill>
            <a:prstDash val="solid"/>
            <a:round/>
            <a:headEnd len="lg" w="lg" type="none"/>
            <a:tailEnd len="lg" w="lg" type="triangle"/>
          </a:ln>
        </p:spPr>
      </p:cxnSp>
      <p:sp>
        <p:nvSpPr>
          <p:cNvPr id="473" name="Shape 473"/>
          <p:cNvSpPr txBox="1"/>
          <p:nvPr/>
        </p:nvSpPr>
        <p:spPr>
          <a:xfrm>
            <a:off x="6258725" y="2807750"/>
            <a:ext cx="304800" cy="296400"/>
          </a:xfrm>
          <a:prstGeom prst="rect">
            <a:avLst/>
          </a:prstGeom>
          <a:noFill/>
          <a:ln>
            <a:noFill/>
          </a:ln>
        </p:spPr>
        <p:txBody>
          <a:bodyPr anchorCtr="0" anchor="t" bIns="91425" lIns="91425" rIns="91425" wrap="square" tIns="91425">
            <a:noAutofit/>
          </a:bodyPr>
          <a:lstStyle/>
          <a:p>
            <a:pPr lvl="0" rtl="0">
              <a:spcBef>
                <a:spcPts val="0"/>
              </a:spcBef>
              <a:buNone/>
            </a:pPr>
            <a:r>
              <a:rPr lang="en"/>
              <a:t>5</a:t>
            </a:r>
          </a:p>
        </p:txBody>
      </p:sp>
      <p:sp>
        <p:nvSpPr>
          <p:cNvPr id="474" name="Shape 474"/>
          <p:cNvSpPr txBox="1"/>
          <p:nvPr/>
        </p:nvSpPr>
        <p:spPr>
          <a:xfrm>
            <a:off x="6946550" y="2807750"/>
            <a:ext cx="304800" cy="296400"/>
          </a:xfrm>
          <a:prstGeom prst="rect">
            <a:avLst/>
          </a:prstGeom>
          <a:noFill/>
          <a:ln>
            <a:noFill/>
          </a:ln>
        </p:spPr>
        <p:txBody>
          <a:bodyPr anchorCtr="0" anchor="t" bIns="91425" lIns="91425" rIns="91425" wrap="square" tIns="91425">
            <a:noAutofit/>
          </a:bodyPr>
          <a:lstStyle/>
          <a:p>
            <a:pPr lvl="0" rtl="0">
              <a:spcBef>
                <a:spcPts val="0"/>
              </a:spcBef>
              <a:buNone/>
            </a:pPr>
            <a:r>
              <a:rPr lang="en"/>
              <a:t>5</a:t>
            </a:r>
          </a:p>
        </p:txBody>
      </p:sp>
      <p:cxnSp>
        <p:nvCxnSpPr>
          <p:cNvPr id="475" name="Shape 475"/>
          <p:cNvCxnSpPr/>
          <p:nvPr/>
        </p:nvCxnSpPr>
        <p:spPr>
          <a:xfrm rot="10800000">
            <a:off x="7191200" y="1331025"/>
            <a:ext cx="8400" cy="485100"/>
          </a:xfrm>
          <a:prstGeom prst="straightConnector1">
            <a:avLst/>
          </a:prstGeom>
          <a:noFill/>
          <a:ln cap="flat" cmpd="sng" w="9525">
            <a:solidFill>
              <a:srgbClr val="595959"/>
            </a:solidFill>
            <a:prstDash val="solid"/>
            <a:round/>
            <a:headEnd len="lg" w="lg" type="none"/>
            <a:tailEnd len="lg" w="lg" type="triangle"/>
          </a:ln>
        </p:spPr>
      </p:cxnSp>
      <p:sp>
        <p:nvSpPr>
          <p:cNvPr id="476" name="Shape 476"/>
          <p:cNvSpPr txBox="1"/>
          <p:nvPr/>
        </p:nvSpPr>
        <p:spPr>
          <a:xfrm>
            <a:off x="7298300" y="1414938"/>
            <a:ext cx="304800" cy="296400"/>
          </a:xfrm>
          <a:prstGeom prst="rect">
            <a:avLst/>
          </a:prstGeom>
          <a:noFill/>
          <a:ln>
            <a:noFill/>
          </a:ln>
        </p:spPr>
        <p:txBody>
          <a:bodyPr anchorCtr="0" anchor="t" bIns="91425" lIns="91425" rIns="91425" wrap="square" tIns="91425">
            <a:noAutofit/>
          </a:bodyPr>
          <a:lstStyle/>
          <a:p>
            <a:pPr lvl="0" rtl="0">
              <a:spcBef>
                <a:spcPts val="0"/>
              </a:spcBef>
              <a:buNone/>
            </a:pPr>
            <a:r>
              <a:rPr lang="en"/>
              <a:t>6</a:t>
            </a:r>
          </a:p>
        </p:txBody>
      </p:sp>
      <p:sp>
        <p:nvSpPr>
          <p:cNvPr id="477" name="Shape 47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1" name="Shape 481"/>
        <p:cNvGrpSpPr/>
        <p:nvPr/>
      </p:nvGrpSpPr>
      <p:grpSpPr>
        <a:xfrm>
          <a:off x="0" y="0"/>
          <a:ext cx="0" cy="0"/>
          <a:chOff x="0" y="0"/>
          <a:chExt cx="0" cy="0"/>
        </a:xfrm>
      </p:grpSpPr>
      <p:sp>
        <p:nvSpPr>
          <p:cNvPr id="482" name="Shape 482"/>
          <p:cNvSpPr/>
          <p:nvPr/>
        </p:nvSpPr>
        <p:spPr>
          <a:xfrm>
            <a:off x="3065800" y="113250"/>
            <a:ext cx="2052900" cy="22287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t"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ViewStatistics</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-studentcount:int //counter</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-State: string array</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-GenderM: int //counter</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-GenderF: int // counter</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-Department: Enum //counter</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-minor: Enum //counter</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-degreeProgram: Enum //counter</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+request_stats();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+display_stats();</a:t>
            </a:r>
          </a:p>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100000"/>
              <a:buFont typeface="Arial"/>
              <a:buNone/>
            </a:pPr>
            <a:r>
              <a:t/>
            </a:r>
            <a:endParaRPr b="1" sz="1100">
              <a:solidFill>
                <a:srgbClr val="FF0000"/>
              </a:solidFill>
              <a:latin typeface="Times New Roman"/>
              <a:ea typeface="Times New Roman"/>
              <a:cs typeface="Times New Roman"/>
              <a:sym typeface="Times New Roman"/>
            </a:endParaRPr>
          </a:p>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sp>
        <p:nvSpPr>
          <p:cNvPr id="483" name="Shape 483"/>
          <p:cNvSpPr/>
          <p:nvPr/>
        </p:nvSpPr>
        <p:spPr>
          <a:xfrm>
            <a:off x="2925550" y="2673738"/>
            <a:ext cx="2333400" cy="22947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GenerateStatistics</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-studentcount:int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-State: string array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-GenderM: int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-GenderF: int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-Department: Enum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-minor: Enum //counter</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-degreeProgram: Enum //counter</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+generate_stats();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+request_output();</a:t>
            </a: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cxnSp>
        <p:nvCxnSpPr>
          <p:cNvPr id="484" name="Shape 484"/>
          <p:cNvCxnSpPr>
            <a:stCxn id="483" idx="0"/>
            <a:endCxn id="482" idx="2"/>
          </p:cNvCxnSpPr>
          <p:nvPr/>
        </p:nvCxnSpPr>
        <p:spPr>
          <a:xfrm rot="10800000">
            <a:off x="4092250" y="2341938"/>
            <a:ext cx="0" cy="331800"/>
          </a:xfrm>
          <a:prstGeom prst="straightConnector1">
            <a:avLst/>
          </a:prstGeom>
          <a:noFill/>
          <a:ln cap="flat" cmpd="sng" w="9525">
            <a:solidFill>
              <a:srgbClr val="595959"/>
            </a:solidFill>
            <a:prstDash val="solid"/>
            <a:round/>
            <a:headEnd len="lg" w="lg" type="none"/>
            <a:tailEnd len="lg" w="lg" type="triangle"/>
          </a:ln>
        </p:spPr>
      </p:cxnSp>
      <p:sp>
        <p:nvSpPr>
          <p:cNvPr id="485" name="Shape 485"/>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Shape 92"/>
          <p:cNvSpPr txBox="1"/>
          <p:nvPr>
            <p:ph type="title"/>
          </p:nvPr>
        </p:nvSpPr>
        <p:spPr>
          <a:xfrm>
            <a:off x="205675" y="819675"/>
            <a:ext cx="2868300" cy="443700"/>
          </a:xfrm>
          <a:prstGeom prst="rect">
            <a:avLst/>
          </a:prstGeom>
        </p:spPr>
        <p:txBody>
          <a:bodyPr anchorCtr="0" anchor="b" bIns="91425" lIns="91425" rIns="91425" wrap="square" tIns="91425">
            <a:noAutofit/>
          </a:bodyPr>
          <a:lstStyle/>
          <a:p>
            <a:pPr lvl="0" rtl="0">
              <a:spcBef>
                <a:spcPts val="0"/>
              </a:spcBef>
              <a:buNone/>
            </a:pPr>
            <a:r>
              <a:rPr b="1" lang="en" sz="1800"/>
              <a:t>Team Information</a:t>
            </a:r>
          </a:p>
        </p:txBody>
      </p:sp>
      <p:sp>
        <p:nvSpPr>
          <p:cNvPr id="93" name="Shape 93"/>
          <p:cNvSpPr txBox="1"/>
          <p:nvPr>
            <p:ph idx="1" type="body"/>
          </p:nvPr>
        </p:nvSpPr>
        <p:spPr>
          <a:xfrm>
            <a:off x="185275" y="1237200"/>
            <a:ext cx="2909100" cy="3489600"/>
          </a:xfrm>
          <a:prstGeom prst="rect">
            <a:avLst/>
          </a:prstGeom>
        </p:spPr>
        <p:txBody>
          <a:bodyPr anchorCtr="0" anchor="t" bIns="91425" lIns="91425" rIns="91425" wrap="square" tIns="91425">
            <a:noAutofit/>
          </a:bodyPr>
          <a:lstStyle/>
          <a:p>
            <a:pPr lvl="0" rtl="0" algn="ctr">
              <a:spcBef>
                <a:spcPts val="0"/>
              </a:spcBef>
              <a:buNone/>
            </a:pPr>
            <a:r>
              <a:rPr b="0" lang="en"/>
              <a:t>The beginning stages of the project were very good as we were able to complete them with a collaborate online method. However, during the design phase we encountered issues with communication as we gave classes different names with the same purpose.</a:t>
            </a:r>
          </a:p>
          <a:p>
            <a:pPr lvl="0" rtl="0" algn="ctr">
              <a:spcBef>
                <a:spcPts val="0"/>
              </a:spcBef>
              <a:buNone/>
            </a:pPr>
            <a:r>
              <a:t/>
            </a:r>
            <a:endParaRPr b="0"/>
          </a:p>
          <a:p>
            <a:pPr lvl="0" rtl="0" algn="ctr">
              <a:spcBef>
                <a:spcPts val="0"/>
              </a:spcBef>
              <a:buNone/>
            </a:pPr>
            <a:r>
              <a:rPr b="0" lang="en"/>
              <a:t>Towards the ending stages, we stopped using collaborate online method and met up in person. It was easier to communicate class names, class operation, discuss the guidelines and work together cooperatively. </a:t>
            </a:r>
          </a:p>
          <a:p>
            <a:pPr lvl="0" rtl="0" algn="ctr">
              <a:spcBef>
                <a:spcPts val="0"/>
              </a:spcBef>
              <a:buNone/>
            </a:pPr>
            <a:r>
              <a:t/>
            </a:r>
            <a:endParaRPr b="0"/>
          </a:p>
          <a:p>
            <a:pPr lvl="0" rtl="0" algn="ctr">
              <a:spcBef>
                <a:spcPts val="0"/>
              </a:spcBef>
              <a:buNone/>
            </a:pPr>
            <a:r>
              <a:t/>
            </a:r>
            <a:endParaRPr b="0"/>
          </a:p>
        </p:txBody>
      </p:sp>
      <p:pic>
        <p:nvPicPr>
          <p:cNvPr descr="Open Chromebook laptop computer" id="94" name="Shape 94"/>
          <p:cNvPicPr preferRelativeResize="0"/>
          <p:nvPr/>
        </p:nvPicPr>
        <p:blipFill>
          <a:blip r:embed="rId3">
            <a:alphaModFix/>
          </a:blip>
          <a:stretch>
            <a:fillRect/>
          </a:stretch>
        </p:blipFill>
        <p:spPr>
          <a:xfrm>
            <a:off x="3452975" y="697325"/>
            <a:ext cx="5591976" cy="3316000"/>
          </a:xfrm>
          <a:prstGeom prst="rect">
            <a:avLst/>
          </a:prstGeom>
          <a:noFill/>
          <a:ln>
            <a:noFill/>
          </a:ln>
        </p:spPr>
      </p:pic>
      <p:pic>
        <p:nvPicPr>
          <p:cNvPr id="95" name="Shape 95"/>
          <p:cNvPicPr preferRelativeResize="0"/>
          <p:nvPr/>
        </p:nvPicPr>
        <p:blipFill>
          <a:blip r:embed="rId4">
            <a:alphaModFix/>
          </a:blip>
          <a:stretch>
            <a:fillRect/>
          </a:stretch>
        </p:blipFill>
        <p:spPr>
          <a:xfrm>
            <a:off x="4145375" y="980150"/>
            <a:ext cx="4151599" cy="2322025"/>
          </a:xfrm>
          <a:prstGeom prst="rect">
            <a:avLst/>
          </a:prstGeom>
          <a:noFill/>
          <a:ln>
            <a:noFill/>
          </a:ln>
        </p:spPr>
      </p:pic>
      <p:pic>
        <p:nvPicPr>
          <p:cNvPr id="96" name="Shape 96"/>
          <p:cNvPicPr preferRelativeResize="0"/>
          <p:nvPr/>
        </p:nvPicPr>
        <p:blipFill>
          <a:blip r:embed="rId5">
            <a:alphaModFix/>
          </a:blip>
          <a:stretch>
            <a:fillRect/>
          </a:stretch>
        </p:blipFill>
        <p:spPr>
          <a:xfrm>
            <a:off x="4145375" y="980150"/>
            <a:ext cx="4107675" cy="2225525"/>
          </a:xfrm>
          <a:prstGeom prst="rect">
            <a:avLst/>
          </a:prstGeom>
          <a:noFill/>
          <a:ln>
            <a:noFill/>
          </a:ln>
        </p:spPr>
      </p:pic>
      <p:sp>
        <p:nvSpPr>
          <p:cNvPr id="97" name="Shape 9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9" name="Shape 489"/>
        <p:cNvGrpSpPr/>
        <p:nvPr/>
      </p:nvGrpSpPr>
      <p:grpSpPr>
        <a:xfrm>
          <a:off x="0" y="0"/>
          <a:ext cx="0" cy="0"/>
          <a:chOff x="0" y="0"/>
          <a:chExt cx="0" cy="0"/>
        </a:xfrm>
      </p:grpSpPr>
      <p:sp>
        <p:nvSpPr>
          <p:cNvPr id="490" name="Shape 490"/>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solidFill>
                  <a:srgbClr val="FFFFFF"/>
                </a:solidFill>
              </a:rPr>
              <a:t>ViewStatistics</a:t>
            </a:r>
            <a:r>
              <a:rPr b="1" lang="en" sz="2400">
                <a:solidFill>
                  <a:srgbClr val="FFFFFF"/>
                </a:solidFill>
                <a:latin typeface="Times New Roman"/>
                <a:ea typeface="Times New Roman"/>
                <a:cs typeface="Times New Roman"/>
                <a:sym typeface="Times New Roman"/>
              </a:rPr>
              <a:t> </a:t>
            </a:r>
            <a:r>
              <a:rPr b="1" lang="en" sz="2400">
                <a:solidFill>
                  <a:srgbClr val="FFFFFF"/>
                </a:solidFill>
              </a:rPr>
              <a:t>Class Description</a:t>
            </a:r>
          </a:p>
        </p:txBody>
      </p:sp>
      <p:sp>
        <p:nvSpPr>
          <p:cNvPr id="491" name="Shape 491"/>
          <p:cNvSpPr txBox="1"/>
          <p:nvPr>
            <p:ph idx="1" type="body"/>
          </p:nvPr>
        </p:nvSpPr>
        <p:spPr>
          <a:xfrm>
            <a:off x="471900" y="1828650"/>
            <a:ext cx="8438400" cy="28005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logon() is called from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is called, which prompts the user to enter a username and password to proceed further into the SIAS system.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If the user enters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credentials (username and password), +authenticate_staff() from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is called which gives the user them access to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menu.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From the menu,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function request_stats() is called to gain access to </a:t>
            </a:r>
            <a:r>
              <a:rPr b="0" i="1" lang="en" sz="1400">
                <a:solidFill>
                  <a:srgbClr val="000000"/>
                </a:solidFill>
                <a:latin typeface="Times New Roman"/>
                <a:ea typeface="Times New Roman"/>
                <a:cs typeface="Times New Roman"/>
                <a:sym typeface="Times New Roman"/>
              </a:rPr>
              <a:t>ViewStatistics</a:t>
            </a:r>
            <a:r>
              <a:rPr b="0" i="1" lang="en" sz="1400">
                <a:solidFill>
                  <a:srgbClr val="000000"/>
                </a:solidFill>
                <a:latin typeface="Times New Roman"/>
                <a:ea typeface="Times New Roman"/>
                <a:cs typeface="Times New Roman"/>
                <a:sym typeface="Times New Roman"/>
              </a:rPr>
              <a:t>.</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From</a:t>
            </a:r>
            <a:r>
              <a:rPr b="0" i="1" lang="en" sz="1400">
                <a:solidFill>
                  <a:srgbClr val="000000"/>
                </a:solidFill>
                <a:latin typeface="Times New Roman"/>
                <a:ea typeface="Times New Roman"/>
                <a:cs typeface="Times New Roman"/>
                <a:sym typeface="Times New Roman"/>
              </a:rPr>
              <a:t> </a:t>
            </a:r>
            <a:r>
              <a:rPr b="0" i="1" lang="en" sz="1400">
                <a:solidFill>
                  <a:srgbClr val="000000"/>
                </a:solidFill>
                <a:latin typeface="Times New Roman"/>
                <a:ea typeface="Times New Roman"/>
                <a:cs typeface="Times New Roman"/>
                <a:sym typeface="Times New Roman"/>
              </a:rPr>
              <a:t>ViewStatistics request_output() is called upon to access the particular statistical report. The reports are characterized by one of four reports to choose from.</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display_stats() is called upon to give the user a pdf report based off the selection</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After </a:t>
            </a:r>
            <a:r>
              <a:rPr b="0" i="1" lang="en" sz="1400">
                <a:solidFill>
                  <a:srgbClr val="000000"/>
                </a:solidFill>
                <a:latin typeface="Times New Roman"/>
                <a:ea typeface="Times New Roman"/>
                <a:cs typeface="Times New Roman"/>
                <a:sym typeface="Times New Roman"/>
              </a:rPr>
              <a:t>ViewStatistics</a:t>
            </a:r>
            <a:r>
              <a:rPr b="0" lang="en" sz="1400">
                <a:solidFill>
                  <a:srgbClr val="000000"/>
                </a:solidFill>
                <a:latin typeface="Times New Roman"/>
                <a:ea typeface="Times New Roman"/>
                <a:cs typeface="Times New Roman"/>
                <a:sym typeface="Times New Roman"/>
              </a:rPr>
              <a:t> have been accessed, the function can return to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menu using return_request() from </a:t>
            </a:r>
            <a:r>
              <a:rPr b="0" i="1" lang="en" sz="1400">
                <a:solidFill>
                  <a:srgbClr val="000000"/>
                </a:solidFill>
                <a:latin typeface="Times New Roman"/>
                <a:ea typeface="Times New Roman"/>
                <a:cs typeface="Times New Roman"/>
                <a:sym typeface="Times New Roman"/>
              </a:rPr>
              <a:t>Faculty</a:t>
            </a:r>
          </a:p>
          <a:p>
            <a:pPr indent="-317500" lvl="0" marL="457200" rtl="0">
              <a:lnSpc>
                <a:spcPct val="115000"/>
              </a:lnSpc>
              <a:spcBef>
                <a:spcPts val="0"/>
              </a:spcBef>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logout(); from the authentication class is called when a user is completed their session and wishes to terminate their current session as a </a:t>
            </a:r>
            <a:r>
              <a:rPr b="0" i="1" lang="en" sz="1400">
                <a:solidFill>
                  <a:srgbClr val="000000"/>
                </a:solidFill>
                <a:latin typeface="Times New Roman"/>
                <a:ea typeface="Times New Roman"/>
                <a:cs typeface="Times New Roman"/>
                <a:sym typeface="Times New Roman"/>
              </a:rPr>
              <a:t>Faculty</a:t>
            </a:r>
          </a:p>
          <a:p>
            <a:pPr lvl="0" rtl="0">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p:txBody>
      </p:sp>
      <p:sp>
        <p:nvSpPr>
          <p:cNvPr id="492" name="Shape 49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6" name="Shape 496"/>
        <p:cNvGrpSpPr/>
        <p:nvPr/>
      </p:nvGrpSpPr>
      <p:grpSpPr>
        <a:xfrm>
          <a:off x="0" y="0"/>
          <a:ext cx="0" cy="0"/>
          <a:chOff x="0" y="0"/>
          <a:chExt cx="0" cy="0"/>
        </a:xfrm>
      </p:grpSpPr>
      <p:sp>
        <p:nvSpPr>
          <p:cNvPr id="497" name="Shape 497"/>
          <p:cNvSpPr txBox="1"/>
          <p:nvPr>
            <p:ph type="title"/>
          </p:nvPr>
        </p:nvSpPr>
        <p:spPr>
          <a:xfrm>
            <a:off x="226078" y="357800"/>
            <a:ext cx="2808000" cy="953400"/>
          </a:xfrm>
          <a:prstGeom prst="rect">
            <a:avLst/>
          </a:prstGeom>
        </p:spPr>
        <p:txBody>
          <a:bodyPr anchorCtr="0" anchor="b" bIns="91425" lIns="91425" rIns="91425" wrap="square" tIns="91425">
            <a:noAutofit/>
          </a:bodyPr>
          <a:lstStyle/>
          <a:p>
            <a:pPr lvl="0" rtl="0">
              <a:spcBef>
                <a:spcPts val="0"/>
              </a:spcBef>
              <a:buNone/>
            </a:pPr>
            <a:r>
              <a:rPr b="1" lang="en" sz="1600">
                <a:solidFill>
                  <a:srgbClr val="FFFFFF"/>
                </a:solidFill>
                <a:latin typeface="Times New Roman"/>
                <a:ea typeface="Times New Roman"/>
                <a:cs typeface="Times New Roman"/>
                <a:sym typeface="Times New Roman"/>
              </a:rPr>
              <a:t>Communication Diagram For “ViewStatistics”</a:t>
            </a:r>
          </a:p>
        </p:txBody>
      </p:sp>
      <p:sp>
        <p:nvSpPr>
          <p:cNvPr id="498" name="Shape 498"/>
          <p:cNvSpPr txBox="1"/>
          <p:nvPr>
            <p:ph idx="1" type="body"/>
          </p:nvPr>
        </p:nvSpPr>
        <p:spPr>
          <a:xfrm>
            <a:off x="185275" y="1237200"/>
            <a:ext cx="2909100" cy="3163500"/>
          </a:xfrm>
          <a:prstGeom prst="rect">
            <a:avLst/>
          </a:prstGeom>
        </p:spPr>
        <p:txBody>
          <a:bodyPr anchorCtr="0" anchor="t" bIns="91425" lIns="91425" rIns="91425" wrap="square" tIns="91425">
            <a:noAutofit/>
          </a:bodyPr>
          <a:lstStyle/>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+authenticate_staff();</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+request_stats();</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+request_output();</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+display_stats();</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+return_request();</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+logout()</a:t>
            </a:r>
          </a:p>
          <a:p>
            <a:pPr lvl="0" rtl="0">
              <a:lnSpc>
                <a:spcPct val="100000"/>
              </a:lnSpc>
              <a:spcBef>
                <a:spcPts val="0"/>
              </a:spcBef>
              <a:spcAft>
                <a:spcPts val="0"/>
              </a:spcAft>
              <a:buNone/>
            </a:pPr>
            <a:r>
              <a:t/>
            </a:r>
            <a:endParaRPr b="1">
              <a:solidFill>
                <a:srgbClr val="FFFFFF"/>
              </a:solidFill>
              <a:latin typeface="Times New Roman"/>
              <a:ea typeface="Times New Roman"/>
              <a:cs typeface="Times New Roman"/>
              <a:sym typeface="Times New Roman"/>
            </a:endParaRPr>
          </a:p>
          <a:p>
            <a:pPr lvl="0" rtl="0">
              <a:lnSpc>
                <a:spcPct val="100000"/>
              </a:lnSpc>
              <a:spcBef>
                <a:spcPts val="0"/>
              </a:spcBef>
              <a:spcAft>
                <a:spcPts val="0"/>
              </a:spcAft>
              <a:buNone/>
            </a:pPr>
            <a:r>
              <a:t/>
            </a:r>
            <a:endParaRPr b="1">
              <a:solidFill>
                <a:srgbClr val="FFFFFF"/>
              </a:solidFill>
              <a:latin typeface="Times New Roman"/>
              <a:ea typeface="Times New Roman"/>
              <a:cs typeface="Times New Roman"/>
              <a:sym typeface="Times New Roman"/>
            </a:endParaRPr>
          </a:p>
          <a:p>
            <a:pPr lvl="0" rtl="0">
              <a:lnSpc>
                <a:spcPct val="100000"/>
              </a:lnSpc>
              <a:spcBef>
                <a:spcPts val="0"/>
              </a:spcBef>
              <a:spcAft>
                <a:spcPts val="0"/>
              </a:spcAft>
              <a:buNone/>
            </a:pPr>
            <a:r>
              <a:t/>
            </a:r>
            <a:endParaRPr b="1">
              <a:solidFill>
                <a:srgbClr val="FFFFFF"/>
              </a:solidFill>
              <a:latin typeface="Times New Roman"/>
              <a:ea typeface="Times New Roman"/>
              <a:cs typeface="Times New Roman"/>
              <a:sym typeface="Times New Roman"/>
            </a:endParaRPr>
          </a:p>
          <a:p>
            <a:pPr lvl="0" rtl="0">
              <a:lnSpc>
                <a:spcPct val="100000"/>
              </a:lnSpc>
              <a:spcBef>
                <a:spcPts val="0"/>
              </a:spcBef>
              <a:spcAft>
                <a:spcPts val="0"/>
              </a:spcAft>
              <a:buNone/>
            </a:pPr>
            <a:r>
              <a:t/>
            </a:r>
            <a:endParaRPr b="1">
              <a:solidFill>
                <a:srgbClr val="FFFFFF"/>
              </a:solidFill>
              <a:latin typeface="Times New Roman"/>
              <a:ea typeface="Times New Roman"/>
              <a:cs typeface="Times New Roman"/>
              <a:sym typeface="Times New Roman"/>
            </a:endParaRPr>
          </a:p>
        </p:txBody>
      </p:sp>
      <p:pic>
        <p:nvPicPr>
          <p:cNvPr descr="sad-girl-stick-figure-RTA6bd7Ec.png" id="499" name="Shape 499"/>
          <p:cNvPicPr preferRelativeResize="0"/>
          <p:nvPr/>
        </p:nvPicPr>
        <p:blipFill>
          <a:blip r:embed="rId3">
            <a:alphaModFix/>
          </a:blip>
          <a:stretch>
            <a:fillRect/>
          </a:stretch>
        </p:blipFill>
        <p:spPr>
          <a:xfrm>
            <a:off x="3604523" y="266563"/>
            <a:ext cx="600250" cy="1440613"/>
          </a:xfrm>
          <a:prstGeom prst="rect">
            <a:avLst/>
          </a:prstGeom>
          <a:noFill/>
          <a:ln>
            <a:noFill/>
          </a:ln>
        </p:spPr>
      </p:pic>
      <p:cxnSp>
        <p:nvCxnSpPr>
          <p:cNvPr id="500" name="Shape 500"/>
          <p:cNvCxnSpPr>
            <a:stCxn id="499" idx="3"/>
            <a:endCxn id="501" idx="1"/>
          </p:cNvCxnSpPr>
          <p:nvPr/>
        </p:nvCxnSpPr>
        <p:spPr>
          <a:xfrm>
            <a:off x="4204773" y="986869"/>
            <a:ext cx="1846500" cy="0"/>
          </a:xfrm>
          <a:prstGeom prst="straightConnector1">
            <a:avLst/>
          </a:prstGeom>
          <a:noFill/>
          <a:ln cap="flat" cmpd="sng" w="9525">
            <a:solidFill>
              <a:srgbClr val="595959"/>
            </a:solidFill>
            <a:prstDash val="solid"/>
            <a:round/>
            <a:headEnd len="lg" w="lg" type="none"/>
            <a:tailEnd len="lg" w="lg" type="triangle"/>
          </a:ln>
        </p:spPr>
      </p:cxnSp>
      <p:cxnSp>
        <p:nvCxnSpPr>
          <p:cNvPr id="502" name="Shape 502"/>
          <p:cNvCxnSpPr/>
          <p:nvPr/>
        </p:nvCxnSpPr>
        <p:spPr>
          <a:xfrm>
            <a:off x="6569624" y="2509060"/>
            <a:ext cx="0" cy="392400"/>
          </a:xfrm>
          <a:prstGeom prst="straightConnector1">
            <a:avLst/>
          </a:prstGeom>
          <a:noFill/>
          <a:ln cap="flat" cmpd="sng" w="9525">
            <a:solidFill>
              <a:srgbClr val="595959"/>
            </a:solidFill>
            <a:prstDash val="solid"/>
            <a:round/>
            <a:headEnd len="lg" w="lg" type="none"/>
            <a:tailEnd len="lg" w="lg" type="triangle"/>
          </a:ln>
        </p:spPr>
      </p:cxnSp>
      <p:sp>
        <p:nvSpPr>
          <p:cNvPr id="503" name="Shape 503"/>
          <p:cNvSpPr/>
          <p:nvPr/>
        </p:nvSpPr>
        <p:spPr>
          <a:xfrm>
            <a:off x="6051120" y="2876373"/>
            <a:ext cx="1816200" cy="5850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:ViewStatistics</a:t>
            </a:r>
          </a:p>
        </p:txBody>
      </p:sp>
      <p:sp>
        <p:nvSpPr>
          <p:cNvPr id="504" name="Shape 504"/>
          <p:cNvSpPr/>
          <p:nvPr/>
        </p:nvSpPr>
        <p:spPr>
          <a:xfrm>
            <a:off x="6051124" y="1898898"/>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:Faculty</a:t>
            </a:r>
          </a:p>
        </p:txBody>
      </p:sp>
      <p:sp>
        <p:nvSpPr>
          <p:cNvPr id="505" name="Shape 505"/>
          <p:cNvSpPr/>
          <p:nvPr/>
        </p:nvSpPr>
        <p:spPr>
          <a:xfrm>
            <a:off x="6051133" y="4191823"/>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:Generate Statistics</a:t>
            </a:r>
          </a:p>
        </p:txBody>
      </p:sp>
      <p:cxnSp>
        <p:nvCxnSpPr>
          <p:cNvPr id="506" name="Shape 506"/>
          <p:cNvCxnSpPr/>
          <p:nvPr/>
        </p:nvCxnSpPr>
        <p:spPr>
          <a:xfrm>
            <a:off x="6560850" y="3558775"/>
            <a:ext cx="0" cy="560400"/>
          </a:xfrm>
          <a:prstGeom prst="straightConnector1">
            <a:avLst/>
          </a:prstGeom>
          <a:noFill/>
          <a:ln cap="flat" cmpd="sng" w="9525">
            <a:solidFill>
              <a:srgbClr val="595959"/>
            </a:solidFill>
            <a:prstDash val="solid"/>
            <a:round/>
            <a:headEnd len="lg" w="lg" type="none"/>
            <a:tailEnd len="lg" w="lg" type="triangle"/>
          </a:ln>
        </p:spPr>
      </p:cxnSp>
      <p:sp>
        <p:nvSpPr>
          <p:cNvPr id="507" name="Shape 507"/>
          <p:cNvSpPr txBox="1"/>
          <p:nvPr/>
        </p:nvSpPr>
        <p:spPr>
          <a:xfrm>
            <a:off x="6197019" y="3749093"/>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4</a:t>
            </a:r>
          </a:p>
        </p:txBody>
      </p:sp>
      <p:sp>
        <p:nvSpPr>
          <p:cNvPr id="508" name="Shape 508"/>
          <p:cNvSpPr txBox="1"/>
          <p:nvPr/>
        </p:nvSpPr>
        <p:spPr>
          <a:xfrm>
            <a:off x="6051119" y="2557068"/>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3</a:t>
            </a:r>
          </a:p>
        </p:txBody>
      </p:sp>
      <p:cxnSp>
        <p:nvCxnSpPr>
          <p:cNvPr id="509" name="Shape 509"/>
          <p:cNvCxnSpPr/>
          <p:nvPr/>
        </p:nvCxnSpPr>
        <p:spPr>
          <a:xfrm rot="10800000">
            <a:off x="7349200" y="3545150"/>
            <a:ext cx="0" cy="587400"/>
          </a:xfrm>
          <a:prstGeom prst="straightConnector1">
            <a:avLst/>
          </a:prstGeom>
          <a:noFill/>
          <a:ln cap="flat" cmpd="sng" w="9525">
            <a:solidFill>
              <a:srgbClr val="595959"/>
            </a:solidFill>
            <a:prstDash val="solid"/>
            <a:round/>
            <a:headEnd len="lg" w="lg" type="none"/>
            <a:tailEnd len="lg" w="lg" type="triangle"/>
          </a:ln>
        </p:spPr>
      </p:cxnSp>
      <p:sp>
        <p:nvSpPr>
          <p:cNvPr id="510" name="Shape 510"/>
          <p:cNvSpPr txBox="1"/>
          <p:nvPr/>
        </p:nvSpPr>
        <p:spPr>
          <a:xfrm>
            <a:off x="6126344" y="1410593"/>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2</a:t>
            </a:r>
          </a:p>
        </p:txBody>
      </p:sp>
      <p:sp>
        <p:nvSpPr>
          <p:cNvPr id="501" name="Shape 501"/>
          <p:cNvSpPr/>
          <p:nvPr/>
        </p:nvSpPr>
        <p:spPr>
          <a:xfrm>
            <a:off x="6051124" y="694385"/>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:Authentication</a:t>
            </a:r>
          </a:p>
        </p:txBody>
      </p:sp>
      <p:cxnSp>
        <p:nvCxnSpPr>
          <p:cNvPr id="511" name="Shape 511"/>
          <p:cNvCxnSpPr/>
          <p:nvPr/>
        </p:nvCxnSpPr>
        <p:spPr>
          <a:xfrm flipH="1">
            <a:off x="6569600" y="1304650"/>
            <a:ext cx="1500" cy="594300"/>
          </a:xfrm>
          <a:prstGeom prst="straightConnector1">
            <a:avLst/>
          </a:prstGeom>
          <a:noFill/>
          <a:ln cap="flat" cmpd="sng" w="9525">
            <a:solidFill>
              <a:srgbClr val="595959"/>
            </a:solidFill>
            <a:prstDash val="solid"/>
            <a:round/>
            <a:headEnd len="lg" w="lg" type="none"/>
            <a:tailEnd len="lg" w="lg" type="triangle"/>
          </a:ln>
        </p:spPr>
      </p:cxnSp>
      <p:cxnSp>
        <p:nvCxnSpPr>
          <p:cNvPr id="512" name="Shape 512"/>
          <p:cNvCxnSpPr>
            <a:stCxn id="501" idx="2"/>
            <a:endCxn id="504" idx="0"/>
          </p:cNvCxnSpPr>
          <p:nvPr/>
        </p:nvCxnSpPr>
        <p:spPr>
          <a:xfrm>
            <a:off x="6959224" y="1279385"/>
            <a:ext cx="0" cy="619500"/>
          </a:xfrm>
          <a:prstGeom prst="straightConnector1">
            <a:avLst/>
          </a:prstGeom>
          <a:noFill/>
          <a:ln cap="flat" cmpd="sng" w="9525">
            <a:solidFill>
              <a:srgbClr val="595959"/>
            </a:solidFill>
            <a:prstDash val="solid"/>
            <a:round/>
            <a:headEnd len="lg" w="lg" type="none"/>
            <a:tailEnd len="lg" w="lg" type="none"/>
          </a:ln>
        </p:spPr>
      </p:cxnSp>
      <p:cxnSp>
        <p:nvCxnSpPr>
          <p:cNvPr id="513" name="Shape 513"/>
          <p:cNvCxnSpPr>
            <a:stCxn id="504" idx="2"/>
            <a:endCxn id="503" idx="0"/>
          </p:cNvCxnSpPr>
          <p:nvPr/>
        </p:nvCxnSpPr>
        <p:spPr>
          <a:xfrm>
            <a:off x="6959224" y="2483898"/>
            <a:ext cx="0" cy="392400"/>
          </a:xfrm>
          <a:prstGeom prst="straightConnector1">
            <a:avLst/>
          </a:prstGeom>
          <a:noFill/>
          <a:ln cap="flat" cmpd="sng" w="9525">
            <a:solidFill>
              <a:srgbClr val="595959"/>
            </a:solidFill>
            <a:prstDash val="solid"/>
            <a:round/>
            <a:headEnd len="lg" w="lg" type="none"/>
            <a:tailEnd len="lg" w="lg" type="none"/>
          </a:ln>
        </p:spPr>
      </p:cxnSp>
      <p:cxnSp>
        <p:nvCxnSpPr>
          <p:cNvPr id="514" name="Shape 514"/>
          <p:cNvCxnSpPr>
            <a:stCxn id="503" idx="2"/>
            <a:endCxn id="505" idx="0"/>
          </p:cNvCxnSpPr>
          <p:nvPr/>
        </p:nvCxnSpPr>
        <p:spPr>
          <a:xfrm>
            <a:off x="6959220" y="3461373"/>
            <a:ext cx="0" cy="730500"/>
          </a:xfrm>
          <a:prstGeom prst="straightConnector1">
            <a:avLst/>
          </a:prstGeom>
          <a:noFill/>
          <a:ln cap="flat" cmpd="sng" w="9525">
            <a:solidFill>
              <a:srgbClr val="595959"/>
            </a:solidFill>
            <a:prstDash val="solid"/>
            <a:round/>
            <a:headEnd len="lg" w="lg" type="none"/>
            <a:tailEnd len="lg" w="lg" type="none"/>
          </a:ln>
        </p:spPr>
      </p:cxnSp>
      <p:sp>
        <p:nvSpPr>
          <p:cNvPr id="515" name="Shape 515"/>
          <p:cNvSpPr txBox="1"/>
          <p:nvPr/>
        </p:nvSpPr>
        <p:spPr>
          <a:xfrm>
            <a:off x="7438019" y="3777843"/>
            <a:ext cx="372600" cy="296400"/>
          </a:xfrm>
          <a:prstGeom prst="rect">
            <a:avLst/>
          </a:prstGeom>
          <a:noFill/>
          <a:ln>
            <a:noFill/>
          </a:ln>
        </p:spPr>
        <p:txBody>
          <a:bodyPr anchorCtr="0" anchor="t" bIns="91425" lIns="91425" rIns="91425" wrap="square" tIns="91425">
            <a:noAutofit/>
          </a:bodyPr>
          <a:lstStyle/>
          <a:p>
            <a:pPr lvl="0" rtl="0">
              <a:spcBef>
                <a:spcPts val="0"/>
              </a:spcBef>
              <a:buNone/>
            </a:pPr>
            <a:r>
              <a:t/>
            </a:r>
            <a:endParaRPr/>
          </a:p>
        </p:txBody>
      </p:sp>
      <p:sp>
        <p:nvSpPr>
          <p:cNvPr id="516" name="Shape 516"/>
          <p:cNvSpPr txBox="1"/>
          <p:nvPr/>
        </p:nvSpPr>
        <p:spPr>
          <a:xfrm>
            <a:off x="7438019" y="2531930"/>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6</a:t>
            </a:r>
          </a:p>
        </p:txBody>
      </p:sp>
      <p:cxnSp>
        <p:nvCxnSpPr>
          <p:cNvPr id="517" name="Shape 517"/>
          <p:cNvCxnSpPr/>
          <p:nvPr/>
        </p:nvCxnSpPr>
        <p:spPr>
          <a:xfrm rot="10800000">
            <a:off x="7347350" y="1311225"/>
            <a:ext cx="0" cy="587700"/>
          </a:xfrm>
          <a:prstGeom prst="straightConnector1">
            <a:avLst/>
          </a:prstGeom>
          <a:noFill/>
          <a:ln cap="flat" cmpd="sng" w="9525">
            <a:solidFill>
              <a:srgbClr val="595959"/>
            </a:solidFill>
            <a:prstDash val="solid"/>
            <a:round/>
            <a:headEnd len="lg" w="lg" type="none"/>
            <a:tailEnd len="lg" w="lg" type="triangle"/>
          </a:ln>
        </p:spPr>
      </p:cxnSp>
      <p:sp>
        <p:nvSpPr>
          <p:cNvPr id="518" name="Shape 518"/>
          <p:cNvSpPr txBox="1"/>
          <p:nvPr/>
        </p:nvSpPr>
        <p:spPr>
          <a:xfrm>
            <a:off x="7494719" y="1410593"/>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7</a:t>
            </a:r>
          </a:p>
        </p:txBody>
      </p:sp>
      <p:cxnSp>
        <p:nvCxnSpPr>
          <p:cNvPr id="519" name="Shape 519"/>
          <p:cNvCxnSpPr/>
          <p:nvPr/>
        </p:nvCxnSpPr>
        <p:spPr>
          <a:xfrm rot="10800000">
            <a:off x="7349125" y="2511225"/>
            <a:ext cx="0" cy="364500"/>
          </a:xfrm>
          <a:prstGeom prst="straightConnector1">
            <a:avLst/>
          </a:prstGeom>
          <a:noFill/>
          <a:ln cap="flat" cmpd="sng" w="9525">
            <a:solidFill>
              <a:srgbClr val="595959"/>
            </a:solidFill>
            <a:prstDash val="solid"/>
            <a:round/>
            <a:headEnd len="lg" w="lg" type="none"/>
            <a:tailEnd len="lg" w="lg" type="triangle"/>
          </a:ln>
        </p:spPr>
      </p:cxnSp>
      <p:sp>
        <p:nvSpPr>
          <p:cNvPr id="520" name="Shape 520"/>
          <p:cNvSpPr txBox="1"/>
          <p:nvPr/>
        </p:nvSpPr>
        <p:spPr>
          <a:xfrm>
            <a:off x="7495294" y="3830793"/>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5</a:t>
            </a:r>
          </a:p>
        </p:txBody>
      </p:sp>
      <p:sp>
        <p:nvSpPr>
          <p:cNvPr id="521" name="Shape 521"/>
          <p:cNvSpPr txBox="1"/>
          <p:nvPr/>
        </p:nvSpPr>
        <p:spPr>
          <a:xfrm>
            <a:off x="4878444" y="511068"/>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1</a:t>
            </a:r>
          </a:p>
        </p:txBody>
      </p:sp>
      <p:sp>
        <p:nvSpPr>
          <p:cNvPr id="522" name="Shape 52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6" name="Shape 526"/>
        <p:cNvGrpSpPr/>
        <p:nvPr/>
      </p:nvGrpSpPr>
      <p:grpSpPr>
        <a:xfrm>
          <a:off x="0" y="0"/>
          <a:ext cx="0" cy="0"/>
          <a:chOff x="0" y="0"/>
          <a:chExt cx="0" cy="0"/>
        </a:xfrm>
      </p:grpSpPr>
      <p:sp>
        <p:nvSpPr>
          <p:cNvPr id="527" name="Shape 527"/>
          <p:cNvSpPr/>
          <p:nvPr/>
        </p:nvSpPr>
        <p:spPr>
          <a:xfrm>
            <a:off x="2445400" y="113125"/>
            <a:ext cx="2707800" cy="37251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t"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AccessStudentInformation</a:t>
            </a:r>
          </a:p>
          <a:p>
            <a:pPr lv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-name: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-student_number: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-address: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-phone_number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-birth_date: int/int/int</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-gender: char</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-class: string</a:t>
            </a:r>
          </a:p>
          <a:p>
            <a:pPr lvl="0" rtl="0" algn="ctr">
              <a:lnSpc>
                <a:spcPct val="115000"/>
              </a:lnSpc>
              <a:spcBef>
                <a:spcPts val="0"/>
              </a:spcBef>
              <a:buClr>
                <a:srgbClr val="000000"/>
              </a:buClr>
              <a:buSzPct val="110000"/>
              <a:buFont typeface="Arial"/>
              <a:buNone/>
            </a:pPr>
            <a:r>
              <a:rPr lang="en" sz="1000">
                <a:latin typeface="Times New Roman"/>
                <a:ea typeface="Times New Roman"/>
                <a:cs typeface="Times New Roman"/>
                <a:sym typeface="Times New Roman"/>
              </a:rPr>
              <a:t>-aidType: string</a:t>
            </a:r>
          </a:p>
          <a:p>
            <a:pPr lvl="0" rtl="0" algn="ctr">
              <a:lnSpc>
                <a:spcPct val="115000"/>
              </a:lnSpc>
              <a:spcBef>
                <a:spcPts val="0"/>
              </a:spcBef>
              <a:buClr>
                <a:srgbClr val="000000"/>
              </a:buClr>
              <a:buSzPct val="110000"/>
              <a:buFont typeface="Arial"/>
              <a:buNone/>
            </a:pPr>
            <a:r>
              <a:rPr lang="en" sz="1000">
                <a:latin typeface="Times New Roman"/>
                <a:ea typeface="Times New Roman"/>
                <a:cs typeface="Times New Roman"/>
                <a:sym typeface="Times New Roman"/>
              </a:rPr>
              <a:t>-aidamount: double</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-Department: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-minor: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-degreeProgram: string</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-GPA: double</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-regstatus: bool</a:t>
            </a:r>
          </a:p>
          <a:p>
            <a:pPr lv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+requestTS_information();</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+requestRS_information();</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+requestFAS_information();</a:t>
            </a:r>
          </a:p>
          <a:p>
            <a:pPr lvl="0" algn="ctr">
              <a:spcBef>
                <a:spcPts val="0"/>
              </a:spcBef>
              <a:buClr>
                <a:srgbClr val="000000"/>
              </a:buClr>
              <a:buSzPct val="110000"/>
              <a:buFont typeface="Arial"/>
              <a:buNone/>
            </a:pPr>
            <a:r>
              <a:rPr lang="en" sz="1000">
                <a:latin typeface="Times New Roman"/>
                <a:ea typeface="Times New Roman"/>
                <a:cs typeface="Times New Roman"/>
                <a:sym typeface="Times New Roman"/>
              </a:rPr>
              <a:t>+getStudentInfo();</a:t>
            </a:r>
          </a:p>
          <a:p>
            <a:pPr lvl="0" algn="ctr">
              <a:spcBef>
                <a:spcPts val="0"/>
              </a:spcBef>
              <a:buClr>
                <a:srgbClr val="000000"/>
              </a:buClr>
              <a:buSzPct val="110000"/>
              <a:buFont typeface="Arial"/>
              <a:buNone/>
            </a:pPr>
            <a:r>
              <a:t/>
            </a:r>
            <a:endParaRPr b="1" sz="1000">
              <a:latin typeface="Times New Roman"/>
              <a:ea typeface="Times New Roman"/>
              <a:cs typeface="Times New Roman"/>
              <a:sym typeface="Times New Roman"/>
            </a:endParaRPr>
          </a:p>
          <a:p>
            <a:pPr lvl="0" algn="ctr">
              <a:spcBef>
                <a:spcPts val="0"/>
              </a:spcBef>
              <a:buClr>
                <a:srgbClr val="000000"/>
              </a:buClr>
              <a:buSzPct val="110000"/>
              <a:buFont typeface="Arial"/>
              <a:buNone/>
            </a:pPr>
            <a:r>
              <a:t/>
            </a:r>
            <a:endParaRPr b="1" sz="1000">
              <a:latin typeface="Times New Roman"/>
              <a:ea typeface="Times New Roman"/>
              <a:cs typeface="Times New Roman"/>
              <a:sym typeface="Times New Roman"/>
            </a:endParaRPr>
          </a:p>
          <a:p>
            <a:pPr lvl="0" algn="ctr">
              <a:spcBef>
                <a:spcPts val="0"/>
              </a:spcBef>
              <a:buClr>
                <a:srgbClr val="000000"/>
              </a:buClr>
              <a:buSzPct val="110000"/>
              <a:buFont typeface="Arial"/>
              <a:buNone/>
            </a:pPr>
            <a:r>
              <a:t/>
            </a:r>
            <a:endParaRPr b="1" sz="1000">
              <a:latin typeface="Times New Roman"/>
              <a:ea typeface="Times New Roman"/>
              <a:cs typeface="Times New Roman"/>
              <a:sym typeface="Times New Roman"/>
            </a:endParaRPr>
          </a:p>
          <a:p>
            <a:pPr lvl="0" algn="ctr">
              <a:spcBef>
                <a:spcPts val="0"/>
              </a:spcBef>
              <a:buClr>
                <a:srgbClr val="000000"/>
              </a:buClr>
              <a:buSzPct val="110000"/>
              <a:buFont typeface="Arial"/>
              <a:buNone/>
            </a:pPr>
            <a:r>
              <a:t/>
            </a:r>
            <a:endParaRPr b="1" sz="1000">
              <a:latin typeface="Times New Roman"/>
              <a:ea typeface="Times New Roman"/>
              <a:cs typeface="Times New Roman"/>
              <a:sym typeface="Times New Roman"/>
            </a:endParaRPr>
          </a:p>
          <a:p>
            <a:pPr lvl="0" rtl="0" algn="ctr">
              <a:spcBef>
                <a:spcPts val="0"/>
              </a:spcBef>
              <a:buClr>
                <a:srgbClr val="000000"/>
              </a:buClr>
              <a:buSzPct val="110000"/>
              <a:buFont typeface="Arial"/>
              <a:buNone/>
            </a:pPr>
            <a:r>
              <a:t/>
            </a:r>
            <a:endParaRPr b="1" sz="1000">
              <a:latin typeface="Times New Roman"/>
              <a:ea typeface="Times New Roman"/>
              <a:cs typeface="Times New Roman"/>
              <a:sym typeface="Times New Roman"/>
            </a:endParaRPr>
          </a:p>
        </p:txBody>
      </p:sp>
      <p:sp>
        <p:nvSpPr>
          <p:cNvPr id="528" name="Shape 528"/>
          <p:cNvSpPr/>
          <p:nvPr/>
        </p:nvSpPr>
        <p:spPr>
          <a:xfrm>
            <a:off x="5773900" y="2670025"/>
            <a:ext cx="2333400" cy="21906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ExternalInterface</a:t>
            </a:r>
          </a:p>
          <a:p>
            <a:pPr lv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a:t>
            </a:r>
            <a:r>
              <a:rPr lang="en" sz="1100">
                <a:latin typeface="Times New Roman"/>
                <a:ea typeface="Times New Roman"/>
                <a:cs typeface="Times New Roman"/>
                <a:sym typeface="Times New Roman"/>
              </a:rPr>
              <a:t>Employee_information: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-Registration_information: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-Financial_information: string</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-Transcript_information: string</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+generateTS_information()</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+generateUES_information() </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+generateRS_information()</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+generateTS_information()</a:t>
            </a:r>
          </a:p>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100000"/>
              <a:buFont typeface="Arial"/>
              <a:buNone/>
            </a:pPr>
            <a:r>
              <a:t/>
            </a:r>
            <a:endParaRPr b="1" sz="11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cxnSp>
        <p:nvCxnSpPr>
          <p:cNvPr id="529" name="Shape 529"/>
          <p:cNvCxnSpPr>
            <a:endCxn id="527" idx="2"/>
          </p:cNvCxnSpPr>
          <p:nvPr/>
        </p:nvCxnSpPr>
        <p:spPr>
          <a:xfrm flipH="1" rot="10800000">
            <a:off x="3797800" y="3838225"/>
            <a:ext cx="1500" cy="291900"/>
          </a:xfrm>
          <a:prstGeom prst="straightConnector1">
            <a:avLst/>
          </a:prstGeom>
          <a:noFill/>
          <a:ln cap="flat" cmpd="sng" w="9525">
            <a:solidFill>
              <a:srgbClr val="595959"/>
            </a:solidFill>
            <a:prstDash val="solid"/>
            <a:round/>
            <a:headEnd len="lg" w="lg" type="none"/>
            <a:tailEnd len="lg" w="lg" type="triangle"/>
          </a:ln>
        </p:spPr>
      </p:cxnSp>
      <p:cxnSp>
        <p:nvCxnSpPr>
          <p:cNvPr id="530" name="Shape 530"/>
          <p:cNvCxnSpPr/>
          <p:nvPr/>
        </p:nvCxnSpPr>
        <p:spPr>
          <a:xfrm rot="10800000">
            <a:off x="3791100" y="4136950"/>
            <a:ext cx="1631100" cy="3300"/>
          </a:xfrm>
          <a:prstGeom prst="straightConnector1">
            <a:avLst/>
          </a:prstGeom>
          <a:noFill/>
          <a:ln cap="flat" cmpd="sng" w="9525">
            <a:solidFill>
              <a:srgbClr val="595959"/>
            </a:solidFill>
            <a:prstDash val="solid"/>
            <a:round/>
            <a:headEnd len="lg" w="lg" type="none"/>
            <a:tailEnd len="lg" w="lg" type="none"/>
          </a:ln>
        </p:spPr>
      </p:cxnSp>
      <p:cxnSp>
        <p:nvCxnSpPr>
          <p:cNvPr id="531" name="Shape 531"/>
          <p:cNvCxnSpPr/>
          <p:nvPr/>
        </p:nvCxnSpPr>
        <p:spPr>
          <a:xfrm rot="10800000">
            <a:off x="5416425" y="2312025"/>
            <a:ext cx="300" cy="1821300"/>
          </a:xfrm>
          <a:prstGeom prst="straightConnector1">
            <a:avLst/>
          </a:prstGeom>
          <a:noFill/>
          <a:ln cap="flat" cmpd="sng" w="9525">
            <a:solidFill>
              <a:srgbClr val="595959"/>
            </a:solidFill>
            <a:prstDash val="solid"/>
            <a:round/>
            <a:headEnd len="lg" w="lg" type="none"/>
            <a:tailEnd len="lg" w="lg" type="none"/>
          </a:ln>
        </p:spPr>
      </p:cxnSp>
      <p:cxnSp>
        <p:nvCxnSpPr>
          <p:cNvPr id="532" name="Shape 532"/>
          <p:cNvCxnSpPr/>
          <p:nvPr/>
        </p:nvCxnSpPr>
        <p:spPr>
          <a:xfrm rot="10800000">
            <a:off x="5416550" y="2313450"/>
            <a:ext cx="1518300" cy="900"/>
          </a:xfrm>
          <a:prstGeom prst="straightConnector1">
            <a:avLst/>
          </a:prstGeom>
          <a:noFill/>
          <a:ln cap="flat" cmpd="sng" w="9525">
            <a:solidFill>
              <a:srgbClr val="595959"/>
            </a:solidFill>
            <a:prstDash val="solid"/>
            <a:round/>
            <a:headEnd len="lg" w="lg" type="none"/>
            <a:tailEnd len="lg" w="lg" type="none"/>
          </a:ln>
        </p:spPr>
      </p:cxnSp>
      <p:cxnSp>
        <p:nvCxnSpPr>
          <p:cNvPr id="533" name="Shape 533"/>
          <p:cNvCxnSpPr>
            <a:stCxn id="528" idx="0"/>
          </p:cNvCxnSpPr>
          <p:nvPr/>
        </p:nvCxnSpPr>
        <p:spPr>
          <a:xfrm rot="10800000">
            <a:off x="6937300" y="2312725"/>
            <a:ext cx="3300" cy="357300"/>
          </a:xfrm>
          <a:prstGeom prst="straightConnector1">
            <a:avLst/>
          </a:prstGeom>
          <a:noFill/>
          <a:ln cap="flat" cmpd="sng" w="9525">
            <a:solidFill>
              <a:srgbClr val="595959"/>
            </a:solidFill>
            <a:prstDash val="solid"/>
            <a:round/>
            <a:headEnd len="lg" w="lg" type="none"/>
            <a:tailEnd len="lg" w="lg" type="none"/>
          </a:ln>
        </p:spPr>
      </p:cxnSp>
      <p:sp>
        <p:nvSpPr>
          <p:cNvPr id="534" name="Shape 53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8" name="Shape 538"/>
        <p:cNvGrpSpPr/>
        <p:nvPr/>
      </p:nvGrpSpPr>
      <p:grpSpPr>
        <a:xfrm>
          <a:off x="0" y="0"/>
          <a:ext cx="0" cy="0"/>
          <a:chOff x="0" y="0"/>
          <a:chExt cx="0" cy="0"/>
        </a:xfrm>
      </p:grpSpPr>
      <p:sp>
        <p:nvSpPr>
          <p:cNvPr id="539" name="Shape 539"/>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solidFill>
                  <a:srgbClr val="FFFFFF"/>
                </a:solidFill>
              </a:rPr>
              <a:t>Access</a:t>
            </a:r>
            <a:r>
              <a:rPr b="1" lang="en" sz="2400">
                <a:solidFill>
                  <a:srgbClr val="FFFFFF"/>
                </a:solidFill>
              </a:rPr>
              <a:t>StudentInformation</a:t>
            </a:r>
            <a:r>
              <a:rPr b="1" lang="en" sz="2400">
                <a:solidFill>
                  <a:srgbClr val="FFFFFF"/>
                </a:solidFill>
                <a:latin typeface="Times New Roman"/>
                <a:ea typeface="Times New Roman"/>
                <a:cs typeface="Times New Roman"/>
                <a:sym typeface="Times New Roman"/>
              </a:rPr>
              <a:t> </a:t>
            </a:r>
            <a:r>
              <a:rPr b="1" lang="en" sz="2400">
                <a:solidFill>
                  <a:srgbClr val="FFFFFF"/>
                </a:solidFill>
              </a:rPr>
              <a:t>Class Description</a:t>
            </a:r>
          </a:p>
        </p:txBody>
      </p:sp>
      <p:sp>
        <p:nvSpPr>
          <p:cNvPr id="540" name="Shape 540"/>
          <p:cNvSpPr txBox="1"/>
          <p:nvPr>
            <p:ph idx="1" type="body"/>
          </p:nvPr>
        </p:nvSpPr>
        <p:spPr>
          <a:xfrm>
            <a:off x="471900" y="1919075"/>
            <a:ext cx="8051700" cy="27102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logon() is called from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is called, which prompts the user to enter a username and password to proceed further into the SIAS system.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If the user enters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credentials (username and password), +authenticate_staff() from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is called which gives the user them access to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menu. </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From the menu,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function getStudentInfo() is called to gain access to </a:t>
            </a:r>
            <a:r>
              <a:rPr b="0" i="1" lang="en" sz="1400">
                <a:solidFill>
                  <a:srgbClr val="000000"/>
                </a:solidFill>
                <a:latin typeface="Times New Roman"/>
                <a:ea typeface="Times New Roman"/>
                <a:cs typeface="Times New Roman"/>
                <a:sym typeface="Times New Roman"/>
              </a:rPr>
              <a:t>AccessStudentInformation.</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From</a:t>
            </a:r>
            <a:r>
              <a:rPr b="0" i="1" lang="en" sz="1400">
                <a:solidFill>
                  <a:srgbClr val="000000"/>
                </a:solidFill>
                <a:latin typeface="Times New Roman"/>
                <a:ea typeface="Times New Roman"/>
                <a:cs typeface="Times New Roman"/>
                <a:sym typeface="Times New Roman"/>
              </a:rPr>
              <a:t> AccessStudentInformation </a:t>
            </a:r>
            <a:r>
              <a:rPr b="0" lang="en" sz="1400">
                <a:solidFill>
                  <a:srgbClr val="000000"/>
                </a:solidFill>
                <a:latin typeface="Times New Roman"/>
                <a:ea typeface="Times New Roman"/>
                <a:cs typeface="Times New Roman"/>
                <a:sym typeface="Times New Roman"/>
              </a:rPr>
              <a:t>generateFAS_information() and generateRS_information() are called. </a:t>
            </a:r>
          </a:p>
          <a:p>
            <a:pPr indent="-317500" lvl="0" marL="457200" rtl="0">
              <a:lnSpc>
                <a:spcPct val="115000"/>
              </a:lnSpc>
              <a:spcBef>
                <a:spcPts val="0"/>
              </a:spcBef>
              <a:buClr>
                <a:srgbClr val="000000"/>
              </a:buClr>
              <a:buSzPct val="100000"/>
              <a:buFont typeface="Times New Roman"/>
            </a:pPr>
            <a:r>
              <a:rPr b="0" lang="en" sz="1400">
                <a:solidFill>
                  <a:srgbClr val="000000"/>
                </a:solidFill>
                <a:latin typeface="Times New Roman"/>
                <a:ea typeface="Times New Roman"/>
                <a:cs typeface="Times New Roman"/>
                <a:sym typeface="Times New Roman"/>
              </a:rPr>
              <a:t>These functions access </a:t>
            </a:r>
            <a:r>
              <a:rPr b="0" i="1" lang="en" sz="1400">
                <a:solidFill>
                  <a:srgbClr val="000000"/>
                </a:solidFill>
                <a:latin typeface="Times New Roman"/>
                <a:ea typeface="Times New Roman"/>
                <a:cs typeface="Times New Roman"/>
                <a:sym typeface="Times New Roman"/>
              </a:rPr>
              <a:t>ExternalInterface </a:t>
            </a:r>
            <a:r>
              <a:rPr b="0" lang="en" sz="1400">
                <a:solidFill>
                  <a:srgbClr val="000000"/>
                </a:solidFill>
                <a:latin typeface="Times New Roman"/>
                <a:ea typeface="Times New Roman"/>
                <a:cs typeface="Times New Roman"/>
                <a:sym typeface="Times New Roman"/>
              </a:rPr>
              <a:t>to retrieve the aidamount and aidType, and registration information which includes their advisor and currently classes to be returned to the </a:t>
            </a:r>
            <a:r>
              <a:rPr b="0" i="1" lang="en" sz="1400">
                <a:solidFill>
                  <a:srgbClr val="000000"/>
                </a:solidFill>
                <a:latin typeface="Times New Roman"/>
                <a:ea typeface="Times New Roman"/>
                <a:cs typeface="Times New Roman"/>
                <a:sym typeface="Times New Roman"/>
              </a:rPr>
              <a:t>AccessStudentInformation using </a:t>
            </a:r>
            <a:r>
              <a:rPr b="0" lang="en" sz="1400">
                <a:solidFill>
                  <a:srgbClr val="000000"/>
                </a:solidFill>
                <a:latin typeface="Times New Roman"/>
                <a:ea typeface="Times New Roman"/>
                <a:cs typeface="Times New Roman"/>
                <a:sym typeface="Times New Roman"/>
              </a:rPr>
              <a:t>requestRS_information and requestFAS_information</a:t>
            </a:r>
          </a:p>
          <a:p>
            <a:pPr lvl="0" rtl="0">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p:txBody>
      </p:sp>
      <p:sp>
        <p:nvSpPr>
          <p:cNvPr id="541" name="Shape 54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5" name="Shape 545"/>
        <p:cNvGrpSpPr/>
        <p:nvPr/>
      </p:nvGrpSpPr>
      <p:grpSpPr>
        <a:xfrm>
          <a:off x="0" y="0"/>
          <a:ext cx="0" cy="0"/>
          <a:chOff x="0" y="0"/>
          <a:chExt cx="0" cy="0"/>
        </a:xfrm>
      </p:grpSpPr>
      <p:sp>
        <p:nvSpPr>
          <p:cNvPr id="546" name="Shape 546"/>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solidFill>
                  <a:srgbClr val="FFFFFF"/>
                </a:solidFill>
              </a:rPr>
              <a:t>Access</a:t>
            </a:r>
            <a:r>
              <a:rPr b="1" lang="en" sz="2400">
                <a:solidFill>
                  <a:srgbClr val="FFFFFF"/>
                </a:solidFill>
              </a:rPr>
              <a:t>StudentInformation</a:t>
            </a:r>
            <a:r>
              <a:rPr b="1" lang="en" sz="2400">
                <a:solidFill>
                  <a:srgbClr val="FFFFFF"/>
                </a:solidFill>
                <a:latin typeface="Times New Roman"/>
                <a:ea typeface="Times New Roman"/>
                <a:cs typeface="Times New Roman"/>
                <a:sym typeface="Times New Roman"/>
              </a:rPr>
              <a:t> </a:t>
            </a:r>
            <a:r>
              <a:rPr b="1" lang="en" sz="2400">
                <a:solidFill>
                  <a:srgbClr val="FFFFFF"/>
                </a:solidFill>
              </a:rPr>
              <a:t>Class Description</a:t>
            </a:r>
            <a:r>
              <a:rPr b="1" lang="en" sz="2400"/>
              <a:t> (cont)</a:t>
            </a:r>
          </a:p>
        </p:txBody>
      </p:sp>
      <p:sp>
        <p:nvSpPr>
          <p:cNvPr id="547" name="Shape 547"/>
          <p:cNvSpPr txBox="1"/>
          <p:nvPr>
            <p:ph idx="1" type="body"/>
          </p:nvPr>
        </p:nvSpPr>
        <p:spPr>
          <a:xfrm>
            <a:off x="471900" y="1919075"/>
            <a:ext cx="8051700" cy="27102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After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a:t>
            </a:r>
            <a:r>
              <a:rPr b="0" i="1" lang="en" sz="1400">
                <a:solidFill>
                  <a:srgbClr val="000000"/>
                </a:solidFill>
                <a:latin typeface="Times New Roman"/>
                <a:ea typeface="Times New Roman"/>
                <a:cs typeface="Times New Roman"/>
                <a:sym typeface="Times New Roman"/>
              </a:rPr>
              <a:t>AccessStudentInformation</a:t>
            </a:r>
            <a:r>
              <a:rPr b="0" lang="en" sz="1400">
                <a:solidFill>
                  <a:srgbClr val="000000"/>
                </a:solidFill>
                <a:latin typeface="Times New Roman"/>
                <a:ea typeface="Times New Roman"/>
                <a:cs typeface="Times New Roman"/>
                <a:sym typeface="Times New Roman"/>
              </a:rPr>
              <a:t> have been accessed, the function can return to the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menu using return_request(); from </a:t>
            </a:r>
            <a:r>
              <a:rPr b="0" i="1" lang="en" sz="1400">
                <a:solidFill>
                  <a:srgbClr val="000000"/>
                </a:solidFill>
                <a:latin typeface="Times New Roman"/>
                <a:ea typeface="Times New Roman"/>
                <a:cs typeface="Times New Roman"/>
                <a:sym typeface="Times New Roman"/>
              </a:rPr>
              <a:t>Faculty</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logout(); from the authentication class is called when a user is completed their session and wishes to terminate their current session as a </a:t>
            </a:r>
            <a:r>
              <a:rPr b="0" i="1" lang="en" sz="1400">
                <a:solidFill>
                  <a:srgbClr val="000000"/>
                </a:solidFill>
                <a:latin typeface="Times New Roman"/>
                <a:ea typeface="Times New Roman"/>
                <a:cs typeface="Times New Roman"/>
                <a:sym typeface="Times New Roman"/>
              </a:rPr>
              <a:t>Faculty</a:t>
            </a:r>
            <a:r>
              <a:rPr b="0" lang="en" sz="1400">
                <a:solidFill>
                  <a:srgbClr val="000000"/>
                </a:solidFill>
                <a:latin typeface="Times New Roman"/>
                <a:ea typeface="Times New Roman"/>
                <a:cs typeface="Times New Roman"/>
                <a:sym typeface="Times New Roman"/>
              </a:rPr>
              <a:t> </a:t>
            </a:r>
          </a:p>
        </p:txBody>
      </p:sp>
      <p:sp>
        <p:nvSpPr>
          <p:cNvPr id="548" name="Shape 548"/>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2" name="Shape 552"/>
        <p:cNvGrpSpPr/>
        <p:nvPr/>
      </p:nvGrpSpPr>
      <p:grpSpPr>
        <a:xfrm>
          <a:off x="0" y="0"/>
          <a:ext cx="0" cy="0"/>
          <a:chOff x="0" y="0"/>
          <a:chExt cx="0" cy="0"/>
        </a:xfrm>
      </p:grpSpPr>
      <p:sp>
        <p:nvSpPr>
          <p:cNvPr id="553" name="Shape 553"/>
          <p:cNvSpPr txBox="1"/>
          <p:nvPr>
            <p:ph type="title"/>
          </p:nvPr>
        </p:nvSpPr>
        <p:spPr>
          <a:xfrm>
            <a:off x="226075" y="357800"/>
            <a:ext cx="2902500" cy="953400"/>
          </a:xfrm>
          <a:prstGeom prst="rect">
            <a:avLst/>
          </a:prstGeom>
        </p:spPr>
        <p:txBody>
          <a:bodyPr anchorCtr="0" anchor="b" bIns="91425" lIns="91425" rIns="91425" wrap="square" tIns="91425">
            <a:noAutofit/>
          </a:bodyPr>
          <a:lstStyle/>
          <a:p>
            <a:pPr lvl="0" rtl="0">
              <a:spcBef>
                <a:spcPts val="0"/>
              </a:spcBef>
              <a:buNone/>
            </a:pPr>
            <a:r>
              <a:rPr b="1" lang="en" sz="1600">
                <a:solidFill>
                  <a:srgbClr val="000000"/>
                </a:solidFill>
                <a:latin typeface="Times New Roman"/>
                <a:ea typeface="Times New Roman"/>
                <a:cs typeface="Times New Roman"/>
                <a:sym typeface="Times New Roman"/>
              </a:rPr>
              <a:t>Communication Diagram For “AccessStudentInformation”</a:t>
            </a:r>
          </a:p>
        </p:txBody>
      </p:sp>
      <p:sp>
        <p:nvSpPr>
          <p:cNvPr id="554" name="Shape 554"/>
          <p:cNvSpPr txBox="1"/>
          <p:nvPr>
            <p:ph idx="1" type="body"/>
          </p:nvPr>
        </p:nvSpPr>
        <p:spPr>
          <a:xfrm>
            <a:off x="185275" y="1237200"/>
            <a:ext cx="2909100" cy="3163500"/>
          </a:xfrm>
          <a:prstGeom prst="rect">
            <a:avLst/>
          </a:prstGeom>
        </p:spPr>
        <p:txBody>
          <a:bodyPr anchorCtr="0" anchor="t" bIns="91425" lIns="91425" rIns="91425" wrap="square" tIns="91425">
            <a:noAutofit/>
          </a:bodyPr>
          <a:lstStyle/>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+authenticate_staff();</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+getStudentInfo();</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+generateTS_information() </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+generateRS_information()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+generateTS_information()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+requestRS_information()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+requestFAS_information();</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+return_request();</a:t>
            </a:r>
          </a:p>
          <a:p>
            <a:pPr indent="-317500" lvl="0" marL="457200" rtl="0">
              <a:lnSpc>
                <a:spcPct val="100000"/>
              </a:lnSpc>
              <a:spcBef>
                <a:spcPts val="0"/>
              </a:spcBef>
              <a:spcAft>
                <a:spcPts val="0"/>
              </a:spcAft>
              <a:buClr>
                <a:srgbClr val="FFFFFF"/>
              </a:buClr>
              <a:buSzPct val="100000"/>
              <a:buFont typeface="Times New Roman"/>
              <a:buAutoNum type="arabicPeriod"/>
            </a:pPr>
            <a:r>
              <a:rPr b="1" lang="en" sz="1400">
                <a:solidFill>
                  <a:srgbClr val="FFFFFF"/>
                </a:solidFill>
                <a:latin typeface="Times New Roman"/>
                <a:ea typeface="Times New Roman"/>
                <a:cs typeface="Times New Roman"/>
                <a:sym typeface="Times New Roman"/>
              </a:rPr>
              <a:t>+logout();</a:t>
            </a:r>
          </a:p>
          <a:p>
            <a:pPr lvl="0" rtl="0">
              <a:lnSpc>
                <a:spcPct val="100000"/>
              </a:lnSpc>
              <a:spcBef>
                <a:spcPts val="0"/>
              </a:spcBef>
              <a:spcAft>
                <a:spcPts val="0"/>
              </a:spcAft>
              <a:buNone/>
            </a:pPr>
            <a:r>
              <a:t/>
            </a:r>
            <a:endParaRPr b="1" sz="1400">
              <a:solidFill>
                <a:srgbClr val="FFFFFF"/>
              </a:solidFill>
              <a:latin typeface="Times New Roman"/>
              <a:ea typeface="Times New Roman"/>
              <a:cs typeface="Times New Roman"/>
              <a:sym typeface="Times New Roman"/>
            </a:endParaRPr>
          </a:p>
          <a:p>
            <a:pPr lvl="0" rtl="0">
              <a:lnSpc>
                <a:spcPct val="100000"/>
              </a:lnSpc>
              <a:spcBef>
                <a:spcPts val="0"/>
              </a:spcBef>
              <a:spcAft>
                <a:spcPts val="0"/>
              </a:spcAft>
              <a:buNone/>
            </a:pPr>
            <a:r>
              <a:t/>
            </a:r>
            <a:endParaRPr b="1" sz="1400">
              <a:solidFill>
                <a:srgbClr val="FFFFFF"/>
              </a:solidFill>
              <a:latin typeface="Times New Roman"/>
              <a:ea typeface="Times New Roman"/>
              <a:cs typeface="Times New Roman"/>
              <a:sym typeface="Times New Roman"/>
            </a:endParaRPr>
          </a:p>
        </p:txBody>
      </p:sp>
      <p:pic>
        <p:nvPicPr>
          <p:cNvPr descr="sad-girl-stick-figure-RTA6bd7Ec.png" id="555" name="Shape 555"/>
          <p:cNvPicPr preferRelativeResize="0"/>
          <p:nvPr/>
        </p:nvPicPr>
        <p:blipFill>
          <a:blip r:embed="rId3">
            <a:alphaModFix/>
          </a:blip>
          <a:stretch>
            <a:fillRect/>
          </a:stretch>
        </p:blipFill>
        <p:spPr>
          <a:xfrm>
            <a:off x="3604523" y="266563"/>
            <a:ext cx="600250" cy="1440613"/>
          </a:xfrm>
          <a:prstGeom prst="rect">
            <a:avLst/>
          </a:prstGeom>
          <a:noFill/>
          <a:ln>
            <a:noFill/>
          </a:ln>
        </p:spPr>
      </p:pic>
      <p:cxnSp>
        <p:nvCxnSpPr>
          <p:cNvPr id="556" name="Shape 556"/>
          <p:cNvCxnSpPr>
            <a:stCxn id="555" idx="3"/>
            <a:endCxn id="557" idx="1"/>
          </p:cNvCxnSpPr>
          <p:nvPr/>
        </p:nvCxnSpPr>
        <p:spPr>
          <a:xfrm>
            <a:off x="4204773" y="986869"/>
            <a:ext cx="1809300" cy="0"/>
          </a:xfrm>
          <a:prstGeom prst="straightConnector1">
            <a:avLst/>
          </a:prstGeom>
          <a:noFill/>
          <a:ln cap="flat" cmpd="sng" w="9525">
            <a:solidFill>
              <a:srgbClr val="595959"/>
            </a:solidFill>
            <a:prstDash val="solid"/>
            <a:round/>
            <a:headEnd len="lg" w="lg" type="none"/>
            <a:tailEnd len="lg" w="lg" type="triangle"/>
          </a:ln>
        </p:spPr>
      </p:cxnSp>
      <p:sp>
        <p:nvSpPr>
          <p:cNvPr id="558" name="Shape 558"/>
          <p:cNvSpPr txBox="1"/>
          <p:nvPr/>
        </p:nvSpPr>
        <p:spPr>
          <a:xfrm>
            <a:off x="6071483" y="4549517"/>
            <a:ext cx="548700" cy="393600"/>
          </a:xfrm>
          <a:prstGeom prst="rect">
            <a:avLst/>
          </a:prstGeom>
          <a:noFill/>
          <a:ln>
            <a:noFill/>
          </a:ln>
        </p:spPr>
        <p:txBody>
          <a:bodyPr anchorCtr="0" anchor="ctr" bIns="91425" lIns="91425" rIns="91425" wrap="square" tIns="91425">
            <a:noAutofit/>
          </a:bodyPr>
          <a:lstStyle/>
          <a:p>
            <a:pPr lvl="0" rtl="0" algn="r">
              <a:spcBef>
                <a:spcPts val="0"/>
              </a:spcBef>
              <a:buNone/>
            </a:pPr>
            <a:fld id="{00000000-1234-1234-1234-123412341234}" type="slidenum">
              <a:rPr lang="en" sz="1000">
                <a:solidFill>
                  <a:srgbClr val="595959"/>
                </a:solidFill>
              </a:rPr>
              <a:t>‹#›</a:t>
            </a:fld>
          </a:p>
        </p:txBody>
      </p:sp>
      <p:cxnSp>
        <p:nvCxnSpPr>
          <p:cNvPr id="559" name="Shape 559"/>
          <p:cNvCxnSpPr/>
          <p:nvPr/>
        </p:nvCxnSpPr>
        <p:spPr>
          <a:xfrm>
            <a:off x="6532549" y="2532935"/>
            <a:ext cx="0" cy="392400"/>
          </a:xfrm>
          <a:prstGeom prst="straightConnector1">
            <a:avLst/>
          </a:prstGeom>
          <a:noFill/>
          <a:ln cap="flat" cmpd="sng" w="9525">
            <a:solidFill>
              <a:srgbClr val="595959"/>
            </a:solidFill>
            <a:prstDash val="solid"/>
            <a:round/>
            <a:headEnd len="lg" w="lg" type="none"/>
            <a:tailEnd len="lg" w="lg" type="triangle"/>
          </a:ln>
        </p:spPr>
      </p:cxnSp>
      <p:sp>
        <p:nvSpPr>
          <p:cNvPr id="560" name="Shape 560"/>
          <p:cNvSpPr/>
          <p:nvPr/>
        </p:nvSpPr>
        <p:spPr>
          <a:xfrm>
            <a:off x="5573800" y="2901538"/>
            <a:ext cx="2696700" cy="5850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solidFill>
                  <a:srgbClr val="000000"/>
                </a:solidFill>
              </a:rPr>
              <a:t>:AccessStudentInformation</a:t>
            </a:r>
          </a:p>
        </p:txBody>
      </p:sp>
      <p:sp>
        <p:nvSpPr>
          <p:cNvPr id="561" name="Shape 561"/>
          <p:cNvSpPr/>
          <p:nvPr/>
        </p:nvSpPr>
        <p:spPr>
          <a:xfrm>
            <a:off x="6014049" y="1922773"/>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:Faculty</a:t>
            </a:r>
          </a:p>
        </p:txBody>
      </p:sp>
      <p:sp>
        <p:nvSpPr>
          <p:cNvPr id="562" name="Shape 562"/>
          <p:cNvSpPr/>
          <p:nvPr/>
        </p:nvSpPr>
        <p:spPr>
          <a:xfrm>
            <a:off x="6014058" y="4215698"/>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solidFill>
                  <a:srgbClr val="000000"/>
                </a:solidFill>
              </a:rPr>
              <a:t>:</a:t>
            </a:r>
            <a:r>
              <a:rPr lang="en">
                <a:solidFill>
                  <a:srgbClr val="000000"/>
                </a:solidFill>
              </a:rPr>
              <a:t>ExternalInterface</a:t>
            </a:r>
          </a:p>
        </p:txBody>
      </p:sp>
      <p:sp>
        <p:nvSpPr>
          <p:cNvPr id="563" name="Shape 563"/>
          <p:cNvSpPr txBox="1"/>
          <p:nvPr/>
        </p:nvSpPr>
        <p:spPr>
          <a:xfrm>
            <a:off x="5779150" y="3677125"/>
            <a:ext cx="664200" cy="296400"/>
          </a:xfrm>
          <a:prstGeom prst="rect">
            <a:avLst/>
          </a:prstGeom>
          <a:noFill/>
          <a:ln>
            <a:noFill/>
          </a:ln>
        </p:spPr>
        <p:txBody>
          <a:bodyPr anchorCtr="0" anchor="t" bIns="91425" lIns="91425" rIns="91425" wrap="square" tIns="91425">
            <a:noAutofit/>
          </a:bodyPr>
          <a:lstStyle/>
          <a:p>
            <a:pPr lvl="0" rtl="0">
              <a:spcBef>
                <a:spcPts val="0"/>
              </a:spcBef>
              <a:buNone/>
            </a:pPr>
            <a:r>
              <a:rPr lang="en"/>
              <a:t>4,5,6</a:t>
            </a:r>
          </a:p>
        </p:txBody>
      </p:sp>
      <p:sp>
        <p:nvSpPr>
          <p:cNvPr id="564" name="Shape 564"/>
          <p:cNvSpPr txBox="1"/>
          <p:nvPr/>
        </p:nvSpPr>
        <p:spPr>
          <a:xfrm>
            <a:off x="6089269" y="1434468"/>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2</a:t>
            </a:r>
          </a:p>
        </p:txBody>
      </p:sp>
      <p:sp>
        <p:nvSpPr>
          <p:cNvPr id="557" name="Shape 557"/>
          <p:cNvSpPr/>
          <p:nvPr/>
        </p:nvSpPr>
        <p:spPr>
          <a:xfrm>
            <a:off x="6014074" y="694385"/>
            <a:ext cx="1816200" cy="5850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t>:Authentication</a:t>
            </a:r>
          </a:p>
        </p:txBody>
      </p:sp>
      <p:cxnSp>
        <p:nvCxnSpPr>
          <p:cNvPr id="565" name="Shape 565"/>
          <p:cNvCxnSpPr/>
          <p:nvPr/>
        </p:nvCxnSpPr>
        <p:spPr>
          <a:xfrm flipH="1">
            <a:off x="6532400" y="1304650"/>
            <a:ext cx="11400" cy="618300"/>
          </a:xfrm>
          <a:prstGeom prst="straightConnector1">
            <a:avLst/>
          </a:prstGeom>
          <a:noFill/>
          <a:ln cap="flat" cmpd="sng" w="9525">
            <a:solidFill>
              <a:srgbClr val="595959"/>
            </a:solidFill>
            <a:prstDash val="solid"/>
            <a:round/>
            <a:headEnd len="lg" w="lg" type="none"/>
            <a:tailEnd len="lg" w="lg" type="triangle"/>
          </a:ln>
        </p:spPr>
      </p:cxnSp>
      <p:cxnSp>
        <p:nvCxnSpPr>
          <p:cNvPr id="566" name="Shape 566"/>
          <p:cNvCxnSpPr>
            <a:stCxn id="557" idx="2"/>
            <a:endCxn id="561" idx="0"/>
          </p:cNvCxnSpPr>
          <p:nvPr/>
        </p:nvCxnSpPr>
        <p:spPr>
          <a:xfrm>
            <a:off x="6922174" y="1279385"/>
            <a:ext cx="0" cy="643500"/>
          </a:xfrm>
          <a:prstGeom prst="straightConnector1">
            <a:avLst/>
          </a:prstGeom>
          <a:noFill/>
          <a:ln cap="flat" cmpd="sng" w="9525">
            <a:solidFill>
              <a:srgbClr val="595959"/>
            </a:solidFill>
            <a:prstDash val="solid"/>
            <a:round/>
            <a:headEnd len="lg" w="lg" type="none"/>
            <a:tailEnd len="lg" w="lg" type="none"/>
          </a:ln>
        </p:spPr>
      </p:cxnSp>
      <p:cxnSp>
        <p:nvCxnSpPr>
          <p:cNvPr id="567" name="Shape 567"/>
          <p:cNvCxnSpPr>
            <a:stCxn id="561" idx="2"/>
            <a:endCxn id="560" idx="0"/>
          </p:cNvCxnSpPr>
          <p:nvPr/>
        </p:nvCxnSpPr>
        <p:spPr>
          <a:xfrm>
            <a:off x="6922149" y="2507773"/>
            <a:ext cx="0" cy="393900"/>
          </a:xfrm>
          <a:prstGeom prst="straightConnector1">
            <a:avLst/>
          </a:prstGeom>
          <a:noFill/>
          <a:ln cap="flat" cmpd="sng" w="9525">
            <a:solidFill>
              <a:srgbClr val="595959"/>
            </a:solidFill>
            <a:prstDash val="solid"/>
            <a:round/>
            <a:headEnd len="lg" w="lg" type="none"/>
            <a:tailEnd len="lg" w="lg" type="none"/>
          </a:ln>
        </p:spPr>
      </p:cxnSp>
      <p:cxnSp>
        <p:nvCxnSpPr>
          <p:cNvPr id="568" name="Shape 568"/>
          <p:cNvCxnSpPr>
            <a:stCxn id="560" idx="2"/>
            <a:endCxn id="562" idx="0"/>
          </p:cNvCxnSpPr>
          <p:nvPr/>
        </p:nvCxnSpPr>
        <p:spPr>
          <a:xfrm>
            <a:off x="6922150" y="3486538"/>
            <a:ext cx="0" cy="729300"/>
          </a:xfrm>
          <a:prstGeom prst="straightConnector1">
            <a:avLst/>
          </a:prstGeom>
          <a:noFill/>
          <a:ln cap="flat" cmpd="sng" w="9525">
            <a:solidFill>
              <a:srgbClr val="595959"/>
            </a:solidFill>
            <a:prstDash val="solid"/>
            <a:round/>
            <a:headEnd len="lg" w="lg" type="none"/>
            <a:tailEnd len="lg" w="lg" type="none"/>
          </a:ln>
        </p:spPr>
      </p:cxnSp>
      <p:sp>
        <p:nvSpPr>
          <p:cNvPr id="569" name="Shape 569"/>
          <p:cNvSpPr txBox="1"/>
          <p:nvPr/>
        </p:nvSpPr>
        <p:spPr>
          <a:xfrm>
            <a:off x="7457653" y="3677125"/>
            <a:ext cx="548700" cy="296400"/>
          </a:xfrm>
          <a:prstGeom prst="rect">
            <a:avLst/>
          </a:prstGeom>
          <a:noFill/>
          <a:ln>
            <a:noFill/>
          </a:ln>
        </p:spPr>
        <p:txBody>
          <a:bodyPr anchorCtr="0" anchor="t" bIns="91425" lIns="91425" rIns="91425" wrap="square" tIns="91425">
            <a:noAutofit/>
          </a:bodyPr>
          <a:lstStyle/>
          <a:p>
            <a:pPr lvl="0" rtl="0">
              <a:spcBef>
                <a:spcPts val="0"/>
              </a:spcBef>
              <a:buNone/>
            </a:pPr>
            <a:r>
              <a:rPr lang="en"/>
              <a:t>7,8</a:t>
            </a:r>
          </a:p>
        </p:txBody>
      </p:sp>
      <p:sp>
        <p:nvSpPr>
          <p:cNvPr id="570" name="Shape 570"/>
          <p:cNvSpPr txBox="1"/>
          <p:nvPr/>
        </p:nvSpPr>
        <p:spPr>
          <a:xfrm>
            <a:off x="6014044" y="2555805"/>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3</a:t>
            </a:r>
          </a:p>
        </p:txBody>
      </p:sp>
      <p:sp>
        <p:nvSpPr>
          <p:cNvPr id="571" name="Shape 571"/>
          <p:cNvSpPr txBox="1"/>
          <p:nvPr/>
        </p:nvSpPr>
        <p:spPr>
          <a:xfrm>
            <a:off x="4923119" y="574843"/>
            <a:ext cx="372600" cy="296400"/>
          </a:xfrm>
          <a:prstGeom prst="rect">
            <a:avLst/>
          </a:prstGeom>
          <a:noFill/>
          <a:ln>
            <a:noFill/>
          </a:ln>
        </p:spPr>
        <p:txBody>
          <a:bodyPr anchorCtr="0" anchor="t" bIns="91425" lIns="91425" rIns="91425" wrap="square" tIns="91425">
            <a:noAutofit/>
          </a:bodyPr>
          <a:lstStyle/>
          <a:p>
            <a:pPr lvl="0" rtl="0">
              <a:spcBef>
                <a:spcPts val="0"/>
              </a:spcBef>
              <a:buNone/>
            </a:pPr>
            <a:r>
              <a:rPr lang="en"/>
              <a:t>1</a:t>
            </a:r>
          </a:p>
        </p:txBody>
      </p:sp>
      <p:cxnSp>
        <p:nvCxnSpPr>
          <p:cNvPr id="572" name="Shape 572"/>
          <p:cNvCxnSpPr/>
          <p:nvPr/>
        </p:nvCxnSpPr>
        <p:spPr>
          <a:xfrm rot="10800000">
            <a:off x="7363125" y="3497525"/>
            <a:ext cx="0" cy="717000"/>
          </a:xfrm>
          <a:prstGeom prst="straightConnector1">
            <a:avLst/>
          </a:prstGeom>
          <a:noFill/>
          <a:ln cap="flat" cmpd="sng" w="9525">
            <a:solidFill>
              <a:srgbClr val="595959"/>
            </a:solidFill>
            <a:prstDash val="solid"/>
            <a:round/>
            <a:headEnd len="lg" w="lg" type="none"/>
            <a:tailEnd len="lg" w="lg" type="triangle"/>
          </a:ln>
        </p:spPr>
      </p:cxnSp>
      <p:cxnSp>
        <p:nvCxnSpPr>
          <p:cNvPr id="573" name="Shape 573"/>
          <p:cNvCxnSpPr/>
          <p:nvPr/>
        </p:nvCxnSpPr>
        <p:spPr>
          <a:xfrm>
            <a:off x="6538100" y="3497300"/>
            <a:ext cx="0" cy="724200"/>
          </a:xfrm>
          <a:prstGeom prst="straightConnector1">
            <a:avLst/>
          </a:prstGeom>
          <a:noFill/>
          <a:ln cap="flat" cmpd="sng" w="9525">
            <a:solidFill>
              <a:srgbClr val="595959"/>
            </a:solidFill>
            <a:prstDash val="solid"/>
            <a:round/>
            <a:headEnd len="lg" w="lg" type="none"/>
            <a:tailEnd len="lg" w="lg" type="triangle"/>
          </a:ln>
        </p:spPr>
      </p:cxnSp>
      <p:cxnSp>
        <p:nvCxnSpPr>
          <p:cNvPr id="574" name="Shape 574"/>
          <p:cNvCxnSpPr/>
          <p:nvPr/>
        </p:nvCxnSpPr>
        <p:spPr>
          <a:xfrm rot="10800000">
            <a:off x="7364625" y="2510488"/>
            <a:ext cx="0" cy="387000"/>
          </a:xfrm>
          <a:prstGeom prst="straightConnector1">
            <a:avLst/>
          </a:prstGeom>
          <a:noFill/>
          <a:ln cap="flat" cmpd="sng" w="9525">
            <a:solidFill>
              <a:srgbClr val="595959"/>
            </a:solidFill>
            <a:prstDash val="solid"/>
            <a:round/>
            <a:headEnd len="lg" w="lg" type="none"/>
            <a:tailEnd len="lg" w="lg" type="triangle"/>
          </a:ln>
        </p:spPr>
      </p:cxnSp>
      <p:cxnSp>
        <p:nvCxnSpPr>
          <p:cNvPr id="575" name="Shape 575"/>
          <p:cNvCxnSpPr/>
          <p:nvPr/>
        </p:nvCxnSpPr>
        <p:spPr>
          <a:xfrm flipH="1" rot="10800000">
            <a:off x="7382475" y="1294475"/>
            <a:ext cx="3000" cy="613200"/>
          </a:xfrm>
          <a:prstGeom prst="straightConnector1">
            <a:avLst/>
          </a:prstGeom>
          <a:noFill/>
          <a:ln cap="flat" cmpd="sng" w="9525">
            <a:solidFill>
              <a:srgbClr val="595959"/>
            </a:solidFill>
            <a:prstDash val="solid"/>
            <a:round/>
            <a:headEnd len="lg" w="lg" type="none"/>
            <a:tailEnd len="lg" w="lg" type="triangle"/>
          </a:ln>
        </p:spPr>
      </p:cxnSp>
      <p:sp>
        <p:nvSpPr>
          <p:cNvPr id="576" name="Shape 576"/>
          <p:cNvSpPr txBox="1"/>
          <p:nvPr/>
        </p:nvSpPr>
        <p:spPr>
          <a:xfrm>
            <a:off x="7457653" y="2556450"/>
            <a:ext cx="548700" cy="296400"/>
          </a:xfrm>
          <a:prstGeom prst="rect">
            <a:avLst/>
          </a:prstGeom>
          <a:noFill/>
          <a:ln>
            <a:noFill/>
          </a:ln>
        </p:spPr>
        <p:txBody>
          <a:bodyPr anchorCtr="0" anchor="t" bIns="91425" lIns="91425" rIns="91425" wrap="square" tIns="91425">
            <a:noAutofit/>
          </a:bodyPr>
          <a:lstStyle/>
          <a:p>
            <a:pPr lvl="0" rtl="0">
              <a:spcBef>
                <a:spcPts val="0"/>
              </a:spcBef>
              <a:buNone/>
            </a:pPr>
            <a:r>
              <a:rPr lang="en"/>
              <a:t>9</a:t>
            </a:r>
          </a:p>
        </p:txBody>
      </p:sp>
      <p:sp>
        <p:nvSpPr>
          <p:cNvPr id="577" name="Shape 577"/>
          <p:cNvSpPr txBox="1"/>
          <p:nvPr/>
        </p:nvSpPr>
        <p:spPr>
          <a:xfrm>
            <a:off x="7457653" y="1452875"/>
            <a:ext cx="548700" cy="296400"/>
          </a:xfrm>
          <a:prstGeom prst="rect">
            <a:avLst/>
          </a:prstGeom>
          <a:noFill/>
          <a:ln>
            <a:noFill/>
          </a:ln>
        </p:spPr>
        <p:txBody>
          <a:bodyPr anchorCtr="0" anchor="t" bIns="91425" lIns="91425" rIns="91425" wrap="square" tIns="91425">
            <a:noAutofit/>
          </a:bodyPr>
          <a:lstStyle/>
          <a:p>
            <a:pPr lvl="0" rtl="0">
              <a:spcBef>
                <a:spcPts val="0"/>
              </a:spcBef>
              <a:buNone/>
            </a:pPr>
            <a:r>
              <a:rPr lang="en"/>
              <a:t>10</a:t>
            </a:r>
          </a:p>
        </p:txBody>
      </p:sp>
      <p:sp>
        <p:nvSpPr>
          <p:cNvPr id="578" name="Shape 578"/>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2" name="Shape 582"/>
        <p:cNvGrpSpPr/>
        <p:nvPr/>
      </p:nvGrpSpPr>
      <p:grpSpPr>
        <a:xfrm>
          <a:off x="0" y="0"/>
          <a:ext cx="0" cy="0"/>
          <a:chOff x="0" y="0"/>
          <a:chExt cx="0" cy="0"/>
        </a:xfrm>
      </p:grpSpPr>
      <p:sp>
        <p:nvSpPr>
          <p:cNvPr id="583" name="Shape 583"/>
          <p:cNvSpPr/>
          <p:nvPr/>
        </p:nvSpPr>
        <p:spPr>
          <a:xfrm>
            <a:off x="423925" y="3178575"/>
            <a:ext cx="2012700" cy="13545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UES System </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+importUES_information(); </a:t>
            </a:r>
          </a:p>
        </p:txBody>
      </p:sp>
      <p:sp>
        <p:nvSpPr>
          <p:cNvPr id="584" name="Shape 584"/>
          <p:cNvSpPr/>
          <p:nvPr/>
        </p:nvSpPr>
        <p:spPr>
          <a:xfrm>
            <a:off x="2481325" y="3178575"/>
            <a:ext cx="1918500" cy="13545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Transcript System</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+importTS_information();</a:t>
            </a: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sp>
        <p:nvSpPr>
          <p:cNvPr id="585" name="Shape 585"/>
          <p:cNvSpPr/>
          <p:nvPr/>
        </p:nvSpPr>
        <p:spPr>
          <a:xfrm>
            <a:off x="4538725" y="3178575"/>
            <a:ext cx="2012700" cy="13545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Financial Aid System</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+importFAS_information();</a:t>
            </a: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sp>
        <p:nvSpPr>
          <p:cNvPr id="586" name="Shape 586"/>
          <p:cNvSpPr/>
          <p:nvPr/>
        </p:nvSpPr>
        <p:spPr>
          <a:xfrm>
            <a:off x="6672325" y="3178575"/>
            <a:ext cx="2012700" cy="13545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Registration System</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Clr>
                <a:srgbClr val="000000"/>
              </a:buClr>
              <a:buSzPct val="91666"/>
              <a:buFont typeface="Arial"/>
              <a:buNone/>
            </a:pPr>
            <a:r>
              <a:rPr lang="en" sz="1200">
                <a:latin typeface="Times New Roman"/>
                <a:ea typeface="Times New Roman"/>
                <a:cs typeface="Times New Roman"/>
                <a:sym typeface="Times New Roman"/>
              </a:rPr>
              <a:t>+importRS_information();</a:t>
            </a:r>
          </a:p>
        </p:txBody>
      </p:sp>
      <p:sp>
        <p:nvSpPr>
          <p:cNvPr id="587" name="Shape 587"/>
          <p:cNvSpPr/>
          <p:nvPr/>
        </p:nvSpPr>
        <p:spPr>
          <a:xfrm>
            <a:off x="2921275" y="189325"/>
            <a:ext cx="2590200" cy="22731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rgbClr val="000000"/>
              </a:buClr>
              <a:buSzPct val="91666"/>
              <a:buFont typeface="Arial"/>
              <a:buNone/>
            </a:pPr>
            <a:r>
              <a:rPr b="1" i="1" lang="en" sz="1200">
                <a:latin typeface="Times New Roman"/>
                <a:ea typeface="Times New Roman"/>
                <a:cs typeface="Times New Roman"/>
                <a:sym typeface="Times New Roman"/>
              </a:rPr>
              <a:t>Class: ExternalInterface</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-------ATTRIBUTIONS-------</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-Employee_information: string array</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-Registration_information: string </a:t>
            </a:r>
            <a:r>
              <a:rPr lang="en" sz="1100">
                <a:latin typeface="Times New Roman"/>
                <a:ea typeface="Times New Roman"/>
                <a:cs typeface="Times New Roman"/>
                <a:sym typeface="Times New Roman"/>
              </a:rPr>
              <a:t>array</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-Financial_information: string </a:t>
            </a:r>
            <a:r>
              <a:rPr lang="en" sz="1100">
                <a:latin typeface="Times New Roman"/>
                <a:ea typeface="Times New Roman"/>
                <a:cs typeface="Times New Roman"/>
                <a:sym typeface="Times New Roman"/>
              </a:rPr>
              <a:t>array</a:t>
            </a:r>
          </a:p>
          <a:p>
            <a:pPr lvl="0" rtl="0" algn="ctr">
              <a:spcBef>
                <a:spcPts val="0"/>
              </a:spcBef>
              <a:buClr>
                <a:srgbClr val="000000"/>
              </a:buClr>
              <a:buSzPct val="100000"/>
              <a:buFont typeface="Arial"/>
              <a:buNone/>
            </a:pPr>
            <a:r>
              <a:rPr lang="en" sz="1100">
                <a:latin typeface="Times New Roman"/>
                <a:ea typeface="Times New Roman"/>
                <a:cs typeface="Times New Roman"/>
                <a:sym typeface="Times New Roman"/>
              </a:rPr>
              <a:t>-Transcript_information: string </a:t>
            </a:r>
            <a:r>
              <a:rPr lang="en" sz="1100">
                <a:latin typeface="Times New Roman"/>
                <a:ea typeface="Times New Roman"/>
                <a:cs typeface="Times New Roman"/>
                <a:sym typeface="Times New Roman"/>
              </a:rPr>
              <a:t>array</a:t>
            </a:r>
          </a:p>
          <a:p>
            <a:pPr lvl="0" rtl="0" algn="ctr">
              <a:spcBef>
                <a:spcPts val="0"/>
              </a:spcBef>
              <a:buClr>
                <a:srgbClr val="000000"/>
              </a:buClr>
              <a:buSzPct val="91666"/>
              <a:buFont typeface="Arial"/>
              <a:buNone/>
            </a:pPr>
            <a:r>
              <a:rPr b="1" lang="en" sz="1200">
                <a:latin typeface="Times New Roman"/>
                <a:ea typeface="Times New Roman"/>
                <a:cs typeface="Times New Roman"/>
                <a:sym typeface="Times New Roman"/>
              </a:rPr>
              <a:t>------------OPERATIONS----------</a:t>
            </a:r>
          </a:p>
          <a:p>
            <a:pPr lvl="0" rtl="0" algn="ctr">
              <a:spcBef>
                <a:spcPts val="0"/>
              </a:spcBef>
              <a:buNone/>
            </a:pPr>
            <a:r>
              <a:rPr lang="en" sz="1200">
                <a:latin typeface="Times New Roman"/>
                <a:ea typeface="Times New Roman"/>
                <a:cs typeface="Times New Roman"/>
                <a:sym typeface="Times New Roman"/>
              </a:rPr>
              <a:t>+generateTS_information() </a:t>
            </a:r>
          </a:p>
          <a:p>
            <a:pPr lvl="0" rtl="0" algn="ctr">
              <a:spcBef>
                <a:spcPts val="0"/>
              </a:spcBef>
              <a:buNone/>
            </a:pPr>
            <a:r>
              <a:rPr lang="en" sz="1200">
                <a:latin typeface="Times New Roman"/>
                <a:ea typeface="Times New Roman"/>
                <a:cs typeface="Times New Roman"/>
                <a:sym typeface="Times New Roman"/>
              </a:rPr>
              <a:t>+generateRS_information()</a:t>
            </a:r>
          </a:p>
          <a:p>
            <a:pPr lvl="0" rtl="0" algn="ctr">
              <a:spcBef>
                <a:spcPts val="0"/>
              </a:spcBef>
              <a:buNone/>
            </a:pPr>
            <a:r>
              <a:rPr lang="en" sz="1200">
                <a:latin typeface="Times New Roman"/>
                <a:ea typeface="Times New Roman"/>
                <a:cs typeface="Times New Roman"/>
                <a:sym typeface="Times New Roman"/>
              </a:rPr>
              <a:t>+generateFAS_information()</a:t>
            </a:r>
          </a:p>
          <a:p>
            <a:pPr lvl="0" rtl="0" algn="ctr">
              <a:spcBef>
                <a:spcPts val="0"/>
              </a:spcBef>
              <a:buNone/>
            </a:pPr>
            <a:r>
              <a:rPr lang="en" sz="1200">
                <a:latin typeface="Times New Roman"/>
                <a:ea typeface="Times New Roman"/>
                <a:cs typeface="Times New Roman"/>
                <a:sym typeface="Times New Roman"/>
              </a:rPr>
              <a:t>+generateUES_information()</a:t>
            </a:r>
          </a:p>
          <a:p>
            <a:pPr lvl="0" rtl="0" algn="ctr">
              <a:spcBef>
                <a:spcPts val="0"/>
              </a:spcBef>
              <a:buNone/>
            </a:pPr>
            <a:r>
              <a:t/>
            </a:r>
            <a:endParaRPr sz="1200">
              <a:latin typeface="Times New Roman"/>
              <a:ea typeface="Times New Roman"/>
              <a:cs typeface="Times New Roman"/>
              <a:sym typeface="Times New Roman"/>
            </a:endParaRPr>
          </a:p>
          <a:p>
            <a:pPr lvl="0" rtl="0" algn="ctr">
              <a:spcBef>
                <a:spcPts val="0"/>
              </a:spcBef>
              <a:buClr>
                <a:srgbClr val="000000"/>
              </a:buClr>
              <a:buSzPct val="91666"/>
              <a:buFont typeface="Arial"/>
              <a:buNone/>
            </a:pPr>
            <a:r>
              <a:t/>
            </a:r>
            <a:endParaRPr b="1" sz="1200">
              <a:latin typeface="Times New Roman"/>
              <a:ea typeface="Times New Roman"/>
              <a:cs typeface="Times New Roman"/>
              <a:sym typeface="Times New Roman"/>
            </a:endParaRPr>
          </a:p>
        </p:txBody>
      </p:sp>
      <p:cxnSp>
        <p:nvCxnSpPr>
          <p:cNvPr id="588" name="Shape 588"/>
          <p:cNvCxnSpPr>
            <a:endCxn id="587" idx="2"/>
          </p:cNvCxnSpPr>
          <p:nvPr/>
        </p:nvCxnSpPr>
        <p:spPr>
          <a:xfrm rot="10800000">
            <a:off x="4216375" y="2462425"/>
            <a:ext cx="0" cy="293400"/>
          </a:xfrm>
          <a:prstGeom prst="straightConnector1">
            <a:avLst/>
          </a:prstGeom>
          <a:noFill/>
          <a:ln cap="flat" cmpd="sng" w="9525">
            <a:solidFill>
              <a:srgbClr val="595959"/>
            </a:solidFill>
            <a:prstDash val="solid"/>
            <a:round/>
            <a:headEnd len="lg" w="lg" type="none"/>
            <a:tailEnd len="lg" w="lg" type="triangle"/>
          </a:ln>
        </p:spPr>
      </p:cxnSp>
      <p:cxnSp>
        <p:nvCxnSpPr>
          <p:cNvPr id="589" name="Shape 589"/>
          <p:cNvCxnSpPr/>
          <p:nvPr/>
        </p:nvCxnSpPr>
        <p:spPr>
          <a:xfrm rot="10800000">
            <a:off x="1297725" y="2745875"/>
            <a:ext cx="6188700" cy="6900"/>
          </a:xfrm>
          <a:prstGeom prst="straightConnector1">
            <a:avLst/>
          </a:prstGeom>
          <a:noFill/>
          <a:ln cap="flat" cmpd="sng" w="9525">
            <a:solidFill>
              <a:srgbClr val="595959"/>
            </a:solidFill>
            <a:prstDash val="solid"/>
            <a:round/>
            <a:headEnd len="lg" w="lg" type="none"/>
            <a:tailEnd len="lg" w="lg" type="none"/>
          </a:ln>
        </p:spPr>
      </p:cxnSp>
      <p:cxnSp>
        <p:nvCxnSpPr>
          <p:cNvPr id="590" name="Shape 590"/>
          <p:cNvCxnSpPr/>
          <p:nvPr/>
        </p:nvCxnSpPr>
        <p:spPr>
          <a:xfrm flipH="1" rot="10800000">
            <a:off x="1293175" y="2739075"/>
            <a:ext cx="4800" cy="439500"/>
          </a:xfrm>
          <a:prstGeom prst="straightConnector1">
            <a:avLst/>
          </a:prstGeom>
          <a:noFill/>
          <a:ln cap="flat" cmpd="sng" w="9525">
            <a:solidFill>
              <a:srgbClr val="595959"/>
            </a:solidFill>
            <a:prstDash val="solid"/>
            <a:round/>
            <a:headEnd len="lg" w="lg" type="none"/>
            <a:tailEnd len="lg" w="lg" type="none"/>
          </a:ln>
        </p:spPr>
      </p:cxnSp>
      <p:cxnSp>
        <p:nvCxnSpPr>
          <p:cNvPr id="591" name="Shape 591"/>
          <p:cNvCxnSpPr/>
          <p:nvPr/>
        </p:nvCxnSpPr>
        <p:spPr>
          <a:xfrm flipH="1" rot="10800000">
            <a:off x="3274375" y="2739075"/>
            <a:ext cx="4800" cy="439500"/>
          </a:xfrm>
          <a:prstGeom prst="straightConnector1">
            <a:avLst/>
          </a:prstGeom>
          <a:noFill/>
          <a:ln cap="flat" cmpd="sng" w="9525">
            <a:solidFill>
              <a:srgbClr val="595959"/>
            </a:solidFill>
            <a:prstDash val="solid"/>
            <a:round/>
            <a:headEnd len="lg" w="lg" type="none"/>
            <a:tailEnd len="lg" w="lg" type="none"/>
          </a:ln>
        </p:spPr>
      </p:cxnSp>
      <p:cxnSp>
        <p:nvCxnSpPr>
          <p:cNvPr id="592" name="Shape 592"/>
          <p:cNvCxnSpPr/>
          <p:nvPr/>
        </p:nvCxnSpPr>
        <p:spPr>
          <a:xfrm flipH="1" rot="10800000">
            <a:off x="5407975" y="2739075"/>
            <a:ext cx="4800" cy="439500"/>
          </a:xfrm>
          <a:prstGeom prst="straightConnector1">
            <a:avLst/>
          </a:prstGeom>
          <a:noFill/>
          <a:ln cap="flat" cmpd="sng" w="9525">
            <a:solidFill>
              <a:srgbClr val="595959"/>
            </a:solidFill>
            <a:prstDash val="solid"/>
            <a:round/>
            <a:headEnd len="lg" w="lg" type="none"/>
            <a:tailEnd len="lg" w="lg" type="none"/>
          </a:ln>
        </p:spPr>
      </p:cxnSp>
      <p:cxnSp>
        <p:nvCxnSpPr>
          <p:cNvPr id="593" name="Shape 593"/>
          <p:cNvCxnSpPr/>
          <p:nvPr/>
        </p:nvCxnSpPr>
        <p:spPr>
          <a:xfrm flipH="1" rot="10800000">
            <a:off x="7465375" y="2739075"/>
            <a:ext cx="4800" cy="439500"/>
          </a:xfrm>
          <a:prstGeom prst="straightConnector1">
            <a:avLst/>
          </a:prstGeom>
          <a:noFill/>
          <a:ln cap="flat" cmpd="sng" w="9525">
            <a:solidFill>
              <a:srgbClr val="595959"/>
            </a:solidFill>
            <a:prstDash val="solid"/>
            <a:round/>
            <a:headEnd len="lg" w="lg" type="none"/>
            <a:tailEnd len="lg" w="lg" type="none"/>
          </a:ln>
        </p:spPr>
      </p:cxnSp>
      <p:sp>
        <p:nvSpPr>
          <p:cNvPr id="594" name="Shape 59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8" name="Shape 598"/>
        <p:cNvGrpSpPr/>
        <p:nvPr/>
      </p:nvGrpSpPr>
      <p:grpSpPr>
        <a:xfrm>
          <a:off x="0" y="0"/>
          <a:ext cx="0" cy="0"/>
          <a:chOff x="0" y="0"/>
          <a:chExt cx="0" cy="0"/>
        </a:xfrm>
      </p:grpSpPr>
      <p:sp>
        <p:nvSpPr>
          <p:cNvPr id="599" name="Shape 599"/>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External Interface </a:t>
            </a:r>
            <a:r>
              <a:rPr lang="en"/>
              <a:t>Class Description</a:t>
            </a:r>
          </a:p>
        </p:txBody>
      </p:sp>
      <p:sp>
        <p:nvSpPr>
          <p:cNvPr id="600" name="Shape 600"/>
          <p:cNvSpPr txBox="1"/>
          <p:nvPr>
            <p:ph idx="1" type="body"/>
          </p:nvPr>
        </p:nvSpPr>
        <p:spPr>
          <a:xfrm>
            <a:off x="471900" y="1919075"/>
            <a:ext cx="8051700" cy="27102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External interface communicates directly with the four external systems.</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importUES_information() imports the faculty’S or administrator’s information such as Name, Rank and Address to the SIAS system.</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importFAS_information() imports the students financial aid information such as aidamount and aidtype to the SIAS system.</a:t>
            </a:r>
          </a:p>
          <a:p>
            <a:pPr indent="-317500" lvl="0" marL="457200" rtl="0">
              <a:lnSpc>
                <a:spcPct val="115000"/>
              </a:lnSpc>
              <a:spcBef>
                <a:spcPts val="0"/>
              </a:spcBef>
              <a:spcAft>
                <a:spcPts val="0"/>
              </a:spcAft>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importTS_information() imports imports the transcript from last semester to the SIAS system.</a:t>
            </a:r>
          </a:p>
          <a:p>
            <a:pPr indent="-317500" lvl="0" marL="457200" rtl="0">
              <a:lnSpc>
                <a:spcPct val="115000"/>
              </a:lnSpc>
              <a:spcBef>
                <a:spcPts val="0"/>
              </a:spcBef>
              <a:buClr>
                <a:srgbClr val="000000"/>
              </a:buClr>
              <a:buSzPct val="100000"/>
              <a:buFont typeface="Times New Roman"/>
            </a:pPr>
            <a:r>
              <a:rPr b="0" lang="en" sz="1400">
                <a:solidFill>
                  <a:srgbClr val="000000"/>
                </a:solidFill>
                <a:latin typeface="Times New Roman"/>
                <a:ea typeface="Times New Roman"/>
                <a:cs typeface="Times New Roman"/>
                <a:sym typeface="Times New Roman"/>
              </a:rPr>
              <a:t>importRS_information() imports the student's enrollment information such as courses, degreeProgram to the SIAS system</a:t>
            </a:r>
          </a:p>
        </p:txBody>
      </p:sp>
      <p:sp>
        <p:nvSpPr>
          <p:cNvPr id="601" name="Shape 60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5" name="Shape 605"/>
        <p:cNvGrpSpPr/>
        <p:nvPr/>
      </p:nvGrpSpPr>
      <p:grpSpPr>
        <a:xfrm>
          <a:off x="0" y="0"/>
          <a:ext cx="0" cy="0"/>
          <a:chOff x="0" y="0"/>
          <a:chExt cx="0" cy="0"/>
        </a:xfrm>
      </p:grpSpPr>
      <p:sp>
        <p:nvSpPr>
          <p:cNvPr id="606" name="Shape 606"/>
          <p:cNvSpPr txBox="1"/>
          <p:nvPr>
            <p:ph type="title"/>
          </p:nvPr>
        </p:nvSpPr>
        <p:spPr>
          <a:xfrm>
            <a:off x="226078" y="357800"/>
            <a:ext cx="2808000" cy="953400"/>
          </a:xfrm>
          <a:prstGeom prst="rect">
            <a:avLst/>
          </a:prstGeom>
        </p:spPr>
        <p:txBody>
          <a:bodyPr anchorCtr="0" anchor="b" bIns="91425" lIns="91425" rIns="91425" wrap="square" tIns="91425">
            <a:noAutofit/>
          </a:bodyPr>
          <a:lstStyle/>
          <a:p>
            <a:pPr lvl="0" rtl="0">
              <a:spcBef>
                <a:spcPts val="0"/>
              </a:spcBef>
              <a:buNone/>
            </a:pPr>
            <a:r>
              <a:rPr b="1" lang="en" sz="1600">
                <a:solidFill>
                  <a:srgbClr val="FFFFFF"/>
                </a:solidFill>
                <a:latin typeface="Times New Roman"/>
                <a:ea typeface="Times New Roman"/>
                <a:cs typeface="Times New Roman"/>
                <a:sym typeface="Times New Roman"/>
              </a:rPr>
              <a:t>Communication Diagram For “External Interface”</a:t>
            </a:r>
          </a:p>
        </p:txBody>
      </p:sp>
      <p:sp>
        <p:nvSpPr>
          <p:cNvPr id="607" name="Shape 607"/>
          <p:cNvSpPr txBox="1"/>
          <p:nvPr>
            <p:ph idx="1" type="body"/>
          </p:nvPr>
        </p:nvSpPr>
        <p:spPr>
          <a:xfrm>
            <a:off x="185275" y="1237200"/>
            <a:ext cx="2909100" cy="3163500"/>
          </a:xfrm>
          <a:prstGeom prst="rect">
            <a:avLst/>
          </a:prstGeom>
        </p:spPr>
        <p:txBody>
          <a:bodyPr anchorCtr="0" anchor="t" bIns="91425" lIns="91425" rIns="91425" wrap="square" tIns="91425">
            <a:noAutofit/>
          </a:bodyPr>
          <a:lstStyle/>
          <a:p>
            <a:pPr indent="-317500" lvl="0" marL="457200" rtl="0">
              <a:spcBef>
                <a:spcPts val="0"/>
              </a:spcBef>
              <a:spcAft>
                <a:spcPts val="0"/>
              </a:spcAft>
              <a:buClr>
                <a:srgbClr val="FFFFFF"/>
              </a:buClr>
              <a:buSzPct val="100000"/>
              <a:buFont typeface="Times New Roman"/>
            </a:pPr>
            <a:r>
              <a:rPr lang="en" sz="1400">
                <a:solidFill>
                  <a:srgbClr val="FFFFFF"/>
                </a:solidFill>
              </a:rPr>
              <a:t>+importTS_information() </a:t>
            </a:r>
          </a:p>
          <a:p>
            <a:pPr indent="-317500" lvl="0" marL="457200" rtl="0">
              <a:spcBef>
                <a:spcPts val="0"/>
              </a:spcBef>
              <a:spcAft>
                <a:spcPts val="0"/>
              </a:spcAft>
              <a:buClr>
                <a:srgbClr val="FFFFFF"/>
              </a:buClr>
              <a:buSzPct val="100000"/>
              <a:buFont typeface="Times New Roman"/>
            </a:pPr>
            <a:r>
              <a:rPr lang="en" sz="1400">
                <a:solidFill>
                  <a:srgbClr val="FFFFFF"/>
                </a:solidFill>
              </a:rPr>
              <a:t>+importRS_information()</a:t>
            </a:r>
          </a:p>
          <a:p>
            <a:pPr indent="-317500" lvl="0" marL="457200" rtl="0">
              <a:spcBef>
                <a:spcPts val="0"/>
              </a:spcBef>
              <a:spcAft>
                <a:spcPts val="0"/>
              </a:spcAft>
              <a:buClr>
                <a:srgbClr val="FFFFFF"/>
              </a:buClr>
              <a:buSzPct val="100000"/>
              <a:buFont typeface="Times New Roman"/>
            </a:pPr>
            <a:r>
              <a:rPr lang="en" sz="1400">
                <a:solidFill>
                  <a:srgbClr val="FFFFFF"/>
                </a:solidFill>
              </a:rPr>
              <a:t>+importFAS_information()</a:t>
            </a:r>
          </a:p>
          <a:p>
            <a:pPr indent="-317500" lvl="0" marL="457200" rtl="0" algn="l">
              <a:spcBef>
                <a:spcPts val="0"/>
              </a:spcBef>
              <a:buClr>
                <a:srgbClr val="FFFFFF"/>
              </a:buClr>
              <a:buSzPct val="100000"/>
            </a:pPr>
            <a:r>
              <a:rPr lang="en" sz="1400">
                <a:solidFill>
                  <a:srgbClr val="FFFFFF"/>
                </a:solidFill>
              </a:rPr>
              <a:t>+importUES_information()</a:t>
            </a:r>
          </a:p>
          <a:p>
            <a:pPr lvl="0" rtl="0">
              <a:lnSpc>
                <a:spcPct val="100000"/>
              </a:lnSpc>
              <a:spcBef>
                <a:spcPts val="0"/>
              </a:spcBef>
              <a:spcAft>
                <a:spcPts val="0"/>
              </a:spcAft>
              <a:buNone/>
            </a:pPr>
            <a:r>
              <a:t/>
            </a:r>
            <a:endParaRPr b="1" sz="1400">
              <a:solidFill>
                <a:srgbClr val="FFFFFF"/>
              </a:solidFill>
              <a:latin typeface="Times New Roman"/>
              <a:ea typeface="Times New Roman"/>
              <a:cs typeface="Times New Roman"/>
              <a:sym typeface="Times New Roman"/>
            </a:endParaRPr>
          </a:p>
        </p:txBody>
      </p:sp>
      <p:sp>
        <p:nvSpPr>
          <p:cNvPr id="608" name="Shape 608"/>
          <p:cNvSpPr/>
          <p:nvPr/>
        </p:nvSpPr>
        <p:spPr>
          <a:xfrm>
            <a:off x="5737535" y="3695721"/>
            <a:ext cx="1241700" cy="3999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b="1" i="1" lang="en" sz="1200">
                <a:latin typeface="Times New Roman"/>
                <a:ea typeface="Times New Roman"/>
                <a:cs typeface="Times New Roman"/>
                <a:sym typeface="Times New Roman"/>
              </a:rPr>
              <a:t>UES System</a:t>
            </a:r>
          </a:p>
        </p:txBody>
      </p:sp>
      <p:sp>
        <p:nvSpPr>
          <p:cNvPr id="609" name="Shape 609"/>
          <p:cNvSpPr/>
          <p:nvPr/>
        </p:nvSpPr>
        <p:spPr>
          <a:xfrm>
            <a:off x="5737544" y="2647673"/>
            <a:ext cx="1241700" cy="399900"/>
          </a:xfrm>
          <a:prstGeom prst="rect">
            <a:avLst/>
          </a:prstGeom>
          <a:solidFill>
            <a:srgbClr val="EEEEEE"/>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rPr lang="en">
                <a:solidFill>
                  <a:srgbClr val="000000"/>
                </a:solidFill>
              </a:rPr>
              <a:t>:External Interface</a:t>
            </a:r>
          </a:p>
        </p:txBody>
      </p:sp>
      <p:sp>
        <p:nvSpPr>
          <p:cNvPr id="610" name="Shape 610"/>
          <p:cNvSpPr txBox="1"/>
          <p:nvPr/>
        </p:nvSpPr>
        <p:spPr>
          <a:xfrm>
            <a:off x="7192149" y="2438175"/>
            <a:ext cx="368100" cy="202500"/>
          </a:xfrm>
          <a:prstGeom prst="rect">
            <a:avLst/>
          </a:prstGeom>
          <a:noFill/>
          <a:ln>
            <a:noFill/>
          </a:ln>
        </p:spPr>
        <p:txBody>
          <a:bodyPr anchorCtr="0" anchor="t" bIns="91425" lIns="91425" rIns="91425" wrap="square" tIns="91425">
            <a:noAutofit/>
          </a:bodyPr>
          <a:lstStyle/>
          <a:p>
            <a:pPr lvl="0" rtl="0">
              <a:spcBef>
                <a:spcPts val="0"/>
              </a:spcBef>
              <a:buNone/>
            </a:pPr>
            <a:r>
              <a:t/>
            </a:r>
            <a:endParaRPr/>
          </a:p>
        </p:txBody>
      </p:sp>
      <p:sp>
        <p:nvSpPr>
          <p:cNvPr id="611" name="Shape 611"/>
          <p:cNvSpPr/>
          <p:nvPr/>
        </p:nvSpPr>
        <p:spPr>
          <a:xfrm>
            <a:off x="7720831" y="2647681"/>
            <a:ext cx="1241700" cy="3999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b="1" i="1" lang="en" sz="1200">
                <a:latin typeface="Times New Roman"/>
                <a:ea typeface="Times New Roman"/>
                <a:cs typeface="Times New Roman"/>
                <a:sym typeface="Times New Roman"/>
              </a:rPr>
              <a:t>Transcript System</a:t>
            </a:r>
          </a:p>
        </p:txBody>
      </p:sp>
      <p:sp>
        <p:nvSpPr>
          <p:cNvPr id="612" name="Shape 612"/>
          <p:cNvSpPr/>
          <p:nvPr/>
        </p:nvSpPr>
        <p:spPr>
          <a:xfrm>
            <a:off x="5436550" y="1283871"/>
            <a:ext cx="1843800" cy="3999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b="1" i="1" lang="en" sz="1200">
                <a:latin typeface="Times New Roman"/>
                <a:ea typeface="Times New Roman"/>
                <a:cs typeface="Times New Roman"/>
                <a:sym typeface="Times New Roman"/>
              </a:rPr>
              <a:t>Registration System</a:t>
            </a:r>
          </a:p>
        </p:txBody>
      </p:sp>
      <p:sp>
        <p:nvSpPr>
          <p:cNvPr id="613" name="Shape 61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cxnSp>
        <p:nvCxnSpPr>
          <p:cNvPr id="614" name="Shape 614"/>
          <p:cNvCxnSpPr/>
          <p:nvPr/>
        </p:nvCxnSpPr>
        <p:spPr>
          <a:xfrm>
            <a:off x="6150006" y="3047623"/>
            <a:ext cx="0" cy="648000"/>
          </a:xfrm>
          <a:prstGeom prst="straightConnector1">
            <a:avLst/>
          </a:prstGeom>
          <a:noFill/>
          <a:ln cap="flat" cmpd="sng" w="9525">
            <a:solidFill>
              <a:srgbClr val="595959"/>
            </a:solidFill>
            <a:prstDash val="solid"/>
            <a:round/>
            <a:headEnd len="lg" w="lg" type="none"/>
            <a:tailEnd len="lg" w="lg" type="triangle"/>
          </a:ln>
        </p:spPr>
      </p:cxnSp>
      <p:cxnSp>
        <p:nvCxnSpPr>
          <p:cNvPr id="615" name="Shape 615"/>
          <p:cNvCxnSpPr/>
          <p:nvPr/>
        </p:nvCxnSpPr>
        <p:spPr>
          <a:xfrm rot="10800000">
            <a:off x="6716427" y="1668606"/>
            <a:ext cx="0" cy="963900"/>
          </a:xfrm>
          <a:prstGeom prst="straightConnector1">
            <a:avLst/>
          </a:prstGeom>
          <a:noFill/>
          <a:ln cap="flat" cmpd="sng" w="9525">
            <a:solidFill>
              <a:srgbClr val="595959"/>
            </a:solidFill>
            <a:prstDash val="solid"/>
            <a:round/>
            <a:headEnd len="lg" w="lg" type="none"/>
            <a:tailEnd len="lg" w="lg" type="triangle"/>
          </a:ln>
        </p:spPr>
      </p:cxnSp>
      <p:cxnSp>
        <p:nvCxnSpPr>
          <p:cNvPr id="616" name="Shape 616"/>
          <p:cNvCxnSpPr/>
          <p:nvPr/>
        </p:nvCxnSpPr>
        <p:spPr>
          <a:xfrm flipH="1" rot="10800000">
            <a:off x="6967815" y="2939306"/>
            <a:ext cx="771900" cy="2400"/>
          </a:xfrm>
          <a:prstGeom prst="straightConnector1">
            <a:avLst/>
          </a:prstGeom>
          <a:noFill/>
          <a:ln cap="flat" cmpd="sng" w="9525">
            <a:solidFill>
              <a:srgbClr val="595959"/>
            </a:solidFill>
            <a:prstDash val="solid"/>
            <a:round/>
            <a:headEnd len="lg" w="lg" type="none"/>
            <a:tailEnd len="lg" w="lg" type="triangle"/>
          </a:ln>
        </p:spPr>
      </p:cxnSp>
      <p:sp>
        <p:nvSpPr>
          <p:cNvPr id="617" name="Shape 617"/>
          <p:cNvSpPr/>
          <p:nvPr/>
        </p:nvSpPr>
        <p:spPr>
          <a:xfrm flipH="1">
            <a:off x="3726994" y="2647681"/>
            <a:ext cx="1241700" cy="399900"/>
          </a:xfrm>
          <a:prstGeom prst="rect">
            <a:avLst/>
          </a:prstGeom>
          <a:solidFill>
            <a:srgbClr val="FFFFFF"/>
          </a:solidFill>
          <a:ln cap="flat" cmpd="sng" w="9525">
            <a:solidFill>
              <a:srgbClr val="595959"/>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b="1" i="1" lang="en" sz="1200">
                <a:latin typeface="Times New Roman"/>
                <a:ea typeface="Times New Roman"/>
                <a:cs typeface="Times New Roman"/>
                <a:sym typeface="Times New Roman"/>
              </a:rPr>
              <a:t>Financial Aid System</a:t>
            </a:r>
          </a:p>
        </p:txBody>
      </p:sp>
      <p:cxnSp>
        <p:nvCxnSpPr>
          <p:cNvPr id="618" name="Shape 618"/>
          <p:cNvCxnSpPr/>
          <p:nvPr/>
        </p:nvCxnSpPr>
        <p:spPr>
          <a:xfrm rot="10800000">
            <a:off x="4949809" y="2939306"/>
            <a:ext cx="771900" cy="2400"/>
          </a:xfrm>
          <a:prstGeom prst="straightConnector1">
            <a:avLst/>
          </a:prstGeom>
          <a:noFill/>
          <a:ln cap="flat" cmpd="sng" w="9525">
            <a:solidFill>
              <a:srgbClr val="595959"/>
            </a:solidFill>
            <a:prstDash val="solid"/>
            <a:round/>
            <a:headEnd len="lg" w="lg" type="none"/>
            <a:tailEnd len="lg" w="lg" type="triangle"/>
          </a:ln>
        </p:spPr>
      </p:cxnSp>
      <p:sp>
        <p:nvSpPr>
          <p:cNvPr id="619" name="Shape 619"/>
          <p:cNvSpPr txBox="1"/>
          <p:nvPr/>
        </p:nvSpPr>
        <p:spPr>
          <a:xfrm>
            <a:off x="7192149" y="2895375"/>
            <a:ext cx="368100" cy="202500"/>
          </a:xfrm>
          <a:prstGeom prst="rect">
            <a:avLst/>
          </a:prstGeom>
          <a:noFill/>
          <a:ln>
            <a:noFill/>
          </a:ln>
        </p:spPr>
        <p:txBody>
          <a:bodyPr anchorCtr="0" anchor="t" bIns="91425" lIns="91425" rIns="91425" wrap="square" tIns="91425">
            <a:noAutofit/>
          </a:bodyPr>
          <a:lstStyle/>
          <a:p>
            <a:pPr lvl="0" rtl="0">
              <a:spcBef>
                <a:spcPts val="0"/>
              </a:spcBef>
              <a:buNone/>
            </a:pPr>
            <a:r>
              <a:rPr lang="en"/>
              <a:t>1</a:t>
            </a:r>
          </a:p>
        </p:txBody>
      </p:sp>
      <p:sp>
        <p:nvSpPr>
          <p:cNvPr id="620" name="Shape 620"/>
          <p:cNvSpPr txBox="1"/>
          <p:nvPr/>
        </p:nvSpPr>
        <p:spPr>
          <a:xfrm>
            <a:off x="5896749" y="3200175"/>
            <a:ext cx="368100" cy="202500"/>
          </a:xfrm>
          <a:prstGeom prst="rect">
            <a:avLst/>
          </a:prstGeom>
          <a:noFill/>
          <a:ln>
            <a:noFill/>
          </a:ln>
        </p:spPr>
        <p:txBody>
          <a:bodyPr anchorCtr="0" anchor="t" bIns="91425" lIns="91425" rIns="91425" wrap="square" tIns="91425">
            <a:noAutofit/>
          </a:bodyPr>
          <a:lstStyle/>
          <a:p>
            <a:pPr lvl="0" rtl="0">
              <a:spcBef>
                <a:spcPts val="0"/>
              </a:spcBef>
              <a:buNone/>
            </a:pPr>
            <a:r>
              <a:rPr lang="en"/>
              <a:t>4</a:t>
            </a:r>
          </a:p>
        </p:txBody>
      </p:sp>
      <p:sp>
        <p:nvSpPr>
          <p:cNvPr id="621" name="Shape 621"/>
          <p:cNvSpPr txBox="1"/>
          <p:nvPr/>
        </p:nvSpPr>
        <p:spPr>
          <a:xfrm>
            <a:off x="5210949" y="2971575"/>
            <a:ext cx="368100" cy="202500"/>
          </a:xfrm>
          <a:prstGeom prst="rect">
            <a:avLst/>
          </a:prstGeom>
          <a:noFill/>
          <a:ln>
            <a:noFill/>
          </a:ln>
        </p:spPr>
        <p:txBody>
          <a:bodyPr anchorCtr="0" anchor="t" bIns="91425" lIns="91425" rIns="91425" wrap="square" tIns="91425">
            <a:noAutofit/>
          </a:bodyPr>
          <a:lstStyle/>
          <a:p>
            <a:pPr lvl="0" rtl="0">
              <a:spcBef>
                <a:spcPts val="0"/>
              </a:spcBef>
              <a:buNone/>
            </a:pPr>
            <a:r>
              <a:rPr lang="en"/>
              <a:t>3</a:t>
            </a:r>
          </a:p>
        </p:txBody>
      </p:sp>
      <p:sp>
        <p:nvSpPr>
          <p:cNvPr id="622" name="Shape 622"/>
          <p:cNvSpPr txBox="1"/>
          <p:nvPr/>
        </p:nvSpPr>
        <p:spPr>
          <a:xfrm>
            <a:off x="6734949" y="1980975"/>
            <a:ext cx="368100" cy="202500"/>
          </a:xfrm>
          <a:prstGeom prst="rect">
            <a:avLst/>
          </a:prstGeom>
          <a:noFill/>
          <a:ln>
            <a:noFill/>
          </a:ln>
        </p:spPr>
        <p:txBody>
          <a:bodyPr anchorCtr="0" anchor="t" bIns="91425" lIns="91425" rIns="91425" wrap="square" tIns="91425">
            <a:noAutofit/>
          </a:bodyPr>
          <a:lstStyle/>
          <a:p>
            <a:pPr lvl="0" rtl="0">
              <a:spcBef>
                <a:spcPts val="0"/>
              </a:spcBef>
              <a:buNone/>
            </a:pPr>
            <a:r>
              <a:rPr lang="en"/>
              <a:t>2</a:t>
            </a: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6" name="Shape 626"/>
        <p:cNvGrpSpPr/>
        <p:nvPr/>
      </p:nvGrpSpPr>
      <p:grpSpPr>
        <a:xfrm>
          <a:off x="0" y="0"/>
          <a:ext cx="0" cy="0"/>
          <a:chOff x="0" y="0"/>
          <a:chExt cx="0" cy="0"/>
        </a:xfrm>
      </p:grpSpPr>
      <p:sp>
        <p:nvSpPr>
          <p:cNvPr id="627" name="Shape 627"/>
          <p:cNvSpPr txBox="1"/>
          <p:nvPr>
            <p:ph type="ctrTitle"/>
          </p:nvPr>
        </p:nvSpPr>
        <p:spPr>
          <a:xfrm>
            <a:off x="390525" y="1819275"/>
            <a:ext cx="8222100" cy="933600"/>
          </a:xfrm>
          <a:prstGeom prst="rect">
            <a:avLst/>
          </a:prstGeom>
        </p:spPr>
        <p:txBody>
          <a:bodyPr anchorCtr="0" anchor="b" bIns="91425" lIns="91425" rIns="91425" wrap="square" tIns="91425">
            <a:noAutofit/>
          </a:bodyPr>
          <a:lstStyle/>
          <a:p>
            <a:pPr lvl="0" rtl="0">
              <a:spcBef>
                <a:spcPts val="0"/>
              </a:spcBef>
              <a:buNone/>
            </a:pPr>
            <a:r>
              <a:t/>
            </a:r>
            <a:endParaRPr b="1" sz="3600">
              <a:solidFill>
                <a:srgbClr val="FFFFFF"/>
              </a:solidFill>
              <a:latin typeface="Arial"/>
              <a:ea typeface="Arial"/>
              <a:cs typeface="Arial"/>
              <a:sym typeface="Arial"/>
            </a:endParaRPr>
          </a:p>
          <a:p>
            <a:pPr lvl="0" rtl="0">
              <a:spcBef>
                <a:spcPts val="0"/>
              </a:spcBef>
              <a:buNone/>
            </a:pPr>
            <a:r>
              <a:rPr b="1" lang="en" sz="3600">
                <a:solidFill>
                  <a:srgbClr val="FFFFFF"/>
                </a:solidFill>
                <a:latin typeface="Arial"/>
                <a:ea typeface="Arial"/>
                <a:cs typeface="Arial"/>
                <a:sym typeface="Arial"/>
              </a:rPr>
              <a:t>Part III: Implementation </a:t>
            </a:r>
          </a:p>
        </p:txBody>
      </p:sp>
      <p:sp>
        <p:nvSpPr>
          <p:cNvPr id="628" name="Shape 628"/>
          <p:cNvSpPr txBox="1"/>
          <p:nvPr>
            <p:ph idx="1" type="subTitle"/>
          </p:nvPr>
        </p:nvSpPr>
        <p:spPr>
          <a:xfrm>
            <a:off x="390525" y="2789125"/>
            <a:ext cx="8599500" cy="432900"/>
          </a:xfrm>
          <a:prstGeom prst="rect">
            <a:avLst/>
          </a:prstGeom>
        </p:spPr>
        <p:txBody>
          <a:bodyPr anchorCtr="0" anchor="t" bIns="91425" lIns="91425" rIns="91425" wrap="square" tIns="91425">
            <a:noAutofit/>
          </a:bodyPr>
          <a:lstStyle/>
          <a:p>
            <a:pPr lvl="0" rtl="0">
              <a:spcBef>
                <a:spcPts val="0"/>
              </a:spcBef>
              <a:buNone/>
            </a:pPr>
            <a:r>
              <a:rPr b="1" lang="en" sz="2000">
                <a:solidFill>
                  <a:srgbClr val="FFFFFF"/>
                </a:solidFill>
                <a:latin typeface="Arial"/>
                <a:ea typeface="Arial"/>
                <a:cs typeface="Arial"/>
                <a:sym typeface="Arial"/>
              </a:rPr>
              <a:t>Code generation in C++</a:t>
            </a:r>
          </a:p>
        </p:txBody>
      </p:sp>
      <p:sp>
        <p:nvSpPr>
          <p:cNvPr id="629" name="Shape 629"/>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Shape 102"/>
          <p:cNvSpPr txBox="1"/>
          <p:nvPr>
            <p:ph type="ctrTitle"/>
          </p:nvPr>
        </p:nvSpPr>
        <p:spPr>
          <a:xfrm>
            <a:off x="390525" y="1819275"/>
            <a:ext cx="8222100" cy="933600"/>
          </a:xfrm>
          <a:prstGeom prst="rect">
            <a:avLst/>
          </a:prstGeom>
        </p:spPr>
        <p:txBody>
          <a:bodyPr anchorCtr="0" anchor="b" bIns="91425" lIns="91425" rIns="91425" wrap="square" tIns="91425">
            <a:noAutofit/>
          </a:bodyPr>
          <a:lstStyle/>
          <a:p>
            <a:pPr lvl="0" rtl="0">
              <a:spcBef>
                <a:spcPts val="0"/>
              </a:spcBef>
              <a:buNone/>
            </a:pPr>
            <a:r>
              <a:t/>
            </a:r>
            <a:endParaRPr b="1" sz="3600">
              <a:solidFill>
                <a:srgbClr val="FFFFFF"/>
              </a:solidFill>
              <a:latin typeface="Arial"/>
              <a:ea typeface="Arial"/>
              <a:cs typeface="Arial"/>
              <a:sym typeface="Arial"/>
            </a:endParaRPr>
          </a:p>
          <a:p>
            <a:pPr lvl="0" rtl="0">
              <a:spcBef>
                <a:spcPts val="0"/>
              </a:spcBef>
              <a:buNone/>
            </a:pPr>
            <a:r>
              <a:rPr b="1" lang="en" sz="3600">
                <a:solidFill>
                  <a:srgbClr val="FFFFFF"/>
                </a:solidFill>
                <a:latin typeface="Arial"/>
                <a:ea typeface="Arial"/>
                <a:cs typeface="Arial"/>
                <a:sym typeface="Arial"/>
              </a:rPr>
              <a:t>Part I: Requirements/specifications</a:t>
            </a:r>
          </a:p>
        </p:txBody>
      </p:sp>
      <p:sp>
        <p:nvSpPr>
          <p:cNvPr id="103" name="Shape 103"/>
          <p:cNvSpPr txBox="1"/>
          <p:nvPr>
            <p:ph idx="1" type="subTitle"/>
          </p:nvPr>
        </p:nvSpPr>
        <p:spPr>
          <a:xfrm>
            <a:off x="390525" y="2789125"/>
            <a:ext cx="8599500" cy="432900"/>
          </a:xfrm>
          <a:prstGeom prst="rect">
            <a:avLst/>
          </a:prstGeom>
        </p:spPr>
        <p:txBody>
          <a:bodyPr anchorCtr="0" anchor="t" bIns="91425" lIns="91425" rIns="91425" wrap="square" tIns="91425">
            <a:noAutofit/>
          </a:bodyPr>
          <a:lstStyle/>
          <a:p>
            <a:pPr lvl="0" rtl="0">
              <a:spcBef>
                <a:spcPts val="0"/>
              </a:spcBef>
              <a:buNone/>
            </a:pPr>
            <a:r>
              <a:rPr b="1" lang="en" sz="2000">
                <a:solidFill>
                  <a:srgbClr val="FFFFFF"/>
                </a:solidFill>
                <a:latin typeface="Arial"/>
                <a:ea typeface="Arial"/>
                <a:cs typeface="Arial"/>
                <a:sym typeface="Arial"/>
              </a:rPr>
              <a:t>Use Case Diagram and Use Case Narratives </a:t>
            </a:r>
          </a:p>
        </p:txBody>
      </p:sp>
      <p:sp>
        <p:nvSpPr>
          <p:cNvPr id="104" name="Shape 10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3" name="Shape 633"/>
        <p:cNvGrpSpPr/>
        <p:nvPr/>
      </p:nvGrpSpPr>
      <p:grpSpPr>
        <a:xfrm>
          <a:off x="0" y="0"/>
          <a:ext cx="0" cy="0"/>
          <a:chOff x="0" y="0"/>
          <a:chExt cx="0" cy="0"/>
        </a:xfrm>
      </p:grpSpPr>
      <p:sp>
        <p:nvSpPr>
          <p:cNvPr id="634" name="Shape 634"/>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a:spcBef>
                <a:spcPts val="0"/>
              </a:spcBef>
              <a:buNone/>
            </a:pPr>
            <a:r>
              <a:rPr lang="en"/>
              <a:t>Authentication Class</a:t>
            </a:r>
          </a:p>
        </p:txBody>
      </p:sp>
      <p:sp>
        <p:nvSpPr>
          <p:cNvPr id="635" name="Shape 635"/>
          <p:cNvSpPr txBox="1"/>
          <p:nvPr>
            <p:ph idx="1" type="body"/>
          </p:nvPr>
        </p:nvSpPr>
        <p:spPr>
          <a:xfrm>
            <a:off x="471900" y="1919075"/>
            <a:ext cx="3975000" cy="2710200"/>
          </a:xfrm>
          <a:prstGeom prst="rect">
            <a:avLst/>
          </a:prstGeom>
        </p:spPr>
        <p:txBody>
          <a:bodyPr anchorCtr="0" anchor="t" bIns="91425" lIns="91425" rIns="91425" wrap="square" tIns="91425">
            <a:noAutofit/>
          </a:bodyPr>
          <a:lstStyle/>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SIAS.cpp = Authentication.h</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class</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Authentication</a:t>
            </a:r>
            <a:r>
              <a:rPr lang="en" sz="1200">
                <a:solidFill>
                  <a:srgbClr val="000000"/>
                </a:solidFill>
                <a:latin typeface="Courier New"/>
                <a:ea typeface="Courier New"/>
                <a:cs typeface="Courier New"/>
                <a:sym typeface="Courier New"/>
              </a:rPr>
              <a:t>{</a:t>
            </a: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public:</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void</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login();</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void</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logout();</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p>
          <a:p>
            <a:pPr indent="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private:</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username;</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password;</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p>
          <a:p>
            <a:pPr lvl="0">
              <a:spcBef>
                <a:spcPts val="0"/>
              </a:spcBef>
              <a:buNone/>
            </a:pPr>
            <a:r>
              <a:t/>
            </a:r>
            <a:endParaRPr sz="1200">
              <a:latin typeface="Courier New"/>
              <a:ea typeface="Courier New"/>
              <a:cs typeface="Courier New"/>
              <a:sym typeface="Courier New"/>
            </a:endParaRPr>
          </a:p>
        </p:txBody>
      </p:sp>
      <p:sp>
        <p:nvSpPr>
          <p:cNvPr id="636" name="Shape 636"/>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0" name="Shape 640"/>
        <p:cNvGrpSpPr/>
        <p:nvPr/>
      </p:nvGrpSpPr>
      <p:grpSpPr>
        <a:xfrm>
          <a:off x="0" y="0"/>
          <a:ext cx="0" cy="0"/>
          <a:chOff x="0" y="0"/>
          <a:chExt cx="0" cy="0"/>
        </a:xfrm>
      </p:grpSpPr>
      <p:sp>
        <p:nvSpPr>
          <p:cNvPr id="641" name="Shape 641"/>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Administrator </a:t>
            </a:r>
            <a:r>
              <a:rPr lang="en"/>
              <a:t>Class</a:t>
            </a:r>
          </a:p>
        </p:txBody>
      </p:sp>
      <p:sp>
        <p:nvSpPr>
          <p:cNvPr id="642" name="Shape 642"/>
          <p:cNvSpPr txBox="1"/>
          <p:nvPr>
            <p:ph idx="1" type="body"/>
          </p:nvPr>
        </p:nvSpPr>
        <p:spPr>
          <a:xfrm>
            <a:off x="471900" y="1919075"/>
            <a:ext cx="5835300" cy="2710200"/>
          </a:xfrm>
          <a:prstGeom prst="rect">
            <a:avLst/>
          </a:prstGeom>
        </p:spPr>
        <p:txBody>
          <a:bodyPr anchorCtr="0" anchor="t" bIns="91425" lIns="91425" rIns="91425" wrap="square" tIns="91425">
            <a:noAutofit/>
          </a:bodyPr>
          <a:lstStyle/>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SIAS.cpp = Administrator.h</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class </a:t>
            </a:r>
            <a:r>
              <a:rPr b="0" lang="en" sz="1200">
                <a:solidFill>
                  <a:srgbClr val="000000"/>
                </a:solidFill>
                <a:latin typeface="Courier New"/>
                <a:ea typeface="Courier New"/>
                <a:cs typeface="Courier New"/>
                <a:sym typeface="Courier New"/>
              </a:rPr>
              <a:t>Administrator</a:t>
            </a:r>
            <a:r>
              <a:rPr lang="en" sz="1200">
                <a:solidFill>
                  <a:srgbClr val="000000"/>
                </a:solidFill>
                <a:latin typeface="Courier New"/>
                <a:ea typeface="Courier New"/>
                <a:cs typeface="Courier New"/>
                <a:sym typeface="Courier New"/>
              </a:rPr>
              <a:t> : public </a:t>
            </a:r>
            <a:r>
              <a:rPr b="0" lang="en" sz="1200">
                <a:solidFill>
                  <a:srgbClr val="000000"/>
                </a:solidFill>
                <a:latin typeface="Courier New"/>
                <a:ea typeface="Courier New"/>
                <a:cs typeface="Courier New"/>
                <a:sym typeface="Courier New"/>
              </a:rPr>
              <a:t>Authentication</a:t>
            </a:r>
            <a:r>
              <a:rPr lang="en" sz="1200">
                <a:solidFill>
                  <a:srgbClr val="000000"/>
                </a:solidFill>
                <a:latin typeface="Courier New"/>
                <a:ea typeface="Courier New"/>
                <a:cs typeface="Courier New"/>
                <a:sym typeface="Courier New"/>
              </a:rPr>
              <a:t>{</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public:</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void </a:t>
            </a:r>
            <a:r>
              <a:rPr b="0" lang="en" sz="1200">
                <a:solidFill>
                  <a:srgbClr val="000000"/>
                </a:solidFill>
                <a:latin typeface="Courier New"/>
                <a:ea typeface="Courier New"/>
                <a:cs typeface="Courier New"/>
                <a:sym typeface="Courier New"/>
              </a:rPr>
              <a:t>authentiocate_admin();</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void </a:t>
            </a:r>
            <a:r>
              <a:rPr b="0" lang="en" sz="1200">
                <a:solidFill>
                  <a:srgbClr val="000000"/>
                </a:solidFill>
                <a:latin typeface="Courier New"/>
                <a:ea typeface="Courier New"/>
                <a:cs typeface="Courier New"/>
                <a:sym typeface="Courier New"/>
              </a:rPr>
              <a:t>return_request();</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private:</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Faculty_Name;</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char </a:t>
            </a:r>
            <a:r>
              <a:rPr b="0" lang="en" sz="1200">
                <a:solidFill>
                  <a:srgbClr val="000000"/>
                </a:solidFill>
                <a:latin typeface="Courier New"/>
                <a:ea typeface="Courier New"/>
                <a:cs typeface="Courier New"/>
                <a:sym typeface="Courier New"/>
              </a:rPr>
              <a:t>Rank;</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b="0" lang="en" sz="1200">
                <a:solidFill>
                  <a:srgbClr val="000000"/>
                </a:solidFill>
                <a:latin typeface="Courier New"/>
                <a:ea typeface="Courier New"/>
                <a:cs typeface="Courier New"/>
                <a:sym typeface="Courier New"/>
              </a:rPr>
              <a:t>address;</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a:t>
            </a:r>
          </a:p>
        </p:txBody>
      </p:sp>
      <p:sp>
        <p:nvSpPr>
          <p:cNvPr id="643" name="Shape 64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7" name="Shape 647"/>
        <p:cNvGrpSpPr/>
        <p:nvPr/>
      </p:nvGrpSpPr>
      <p:grpSpPr>
        <a:xfrm>
          <a:off x="0" y="0"/>
          <a:ext cx="0" cy="0"/>
          <a:chOff x="0" y="0"/>
          <a:chExt cx="0" cy="0"/>
        </a:xfrm>
      </p:grpSpPr>
      <p:sp>
        <p:nvSpPr>
          <p:cNvPr id="648" name="Shape 648"/>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GenerateStatistics </a:t>
            </a:r>
            <a:r>
              <a:rPr lang="en"/>
              <a:t>Class</a:t>
            </a:r>
          </a:p>
        </p:txBody>
      </p:sp>
      <p:sp>
        <p:nvSpPr>
          <p:cNvPr id="649" name="Shape 649"/>
          <p:cNvSpPr txBox="1"/>
          <p:nvPr>
            <p:ph idx="1" type="body"/>
          </p:nvPr>
        </p:nvSpPr>
        <p:spPr>
          <a:xfrm>
            <a:off x="471900" y="1919075"/>
            <a:ext cx="3975000" cy="2710200"/>
          </a:xfrm>
          <a:prstGeom prst="rect">
            <a:avLst/>
          </a:prstGeom>
        </p:spPr>
        <p:txBody>
          <a:bodyPr anchorCtr="0" anchor="t" bIns="91425" lIns="91425" rIns="91425" wrap="square" tIns="91425">
            <a:noAutofit/>
          </a:bodyPr>
          <a:lstStyle/>
          <a:p>
            <a:pPr lvl="0">
              <a:lnSpc>
                <a:spcPct val="100000"/>
              </a:lnSpc>
              <a:spcBef>
                <a:spcPts val="0"/>
              </a:spcBef>
              <a:spcAft>
                <a:spcPts val="0"/>
              </a:spcAft>
              <a:buNone/>
            </a:pPr>
            <a:r>
              <a:rPr lang="en">
                <a:solidFill>
                  <a:srgbClr val="000000"/>
                </a:solidFill>
              </a:rPr>
              <a:t>SIAS.cpp = GenerateStatistics.h</a:t>
            </a:r>
          </a:p>
          <a:p>
            <a:pPr lvl="0" rtl="0">
              <a:lnSpc>
                <a:spcPct val="100000"/>
              </a:lnSpc>
              <a:spcBef>
                <a:spcPts val="0"/>
              </a:spcBef>
              <a:spcAft>
                <a:spcPts val="0"/>
              </a:spcAft>
              <a:buNone/>
            </a:pPr>
            <a:r>
              <a:rPr b="1" lang="en">
                <a:solidFill>
                  <a:srgbClr val="000000"/>
                </a:solidFill>
              </a:rPr>
              <a:t>class </a:t>
            </a:r>
            <a:r>
              <a:rPr b="0" lang="en">
                <a:solidFill>
                  <a:srgbClr val="000000"/>
                </a:solidFill>
              </a:rPr>
              <a:t>GenerateStatistics</a:t>
            </a:r>
            <a:r>
              <a:rPr lang="en">
                <a:solidFill>
                  <a:srgbClr val="000000"/>
                </a:solidFill>
              </a:rPr>
              <a:t> : public </a:t>
            </a:r>
            <a:r>
              <a:rPr b="0" lang="en">
                <a:solidFill>
                  <a:srgbClr val="000000"/>
                </a:solidFill>
              </a:rPr>
              <a:t>Administrator</a:t>
            </a:r>
            <a:r>
              <a:rPr lang="en">
                <a:solidFill>
                  <a:srgbClr val="000000"/>
                </a:solidFill>
              </a:rPr>
              <a:t>, public </a:t>
            </a:r>
            <a:r>
              <a:rPr b="0" lang="en">
                <a:solidFill>
                  <a:srgbClr val="000000"/>
                </a:solidFill>
              </a:rPr>
              <a:t>ExternalInterface</a:t>
            </a:r>
            <a:r>
              <a:rPr lang="en">
                <a:solidFill>
                  <a:srgbClr val="000000"/>
                </a:solidFill>
              </a:rPr>
              <a:t>{</a:t>
            </a:r>
          </a:p>
          <a:p>
            <a:pPr lvl="0" rtl="0">
              <a:lnSpc>
                <a:spcPct val="100000"/>
              </a:lnSpc>
              <a:spcBef>
                <a:spcPts val="0"/>
              </a:spcBef>
              <a:spcAft>
                <a:spcPts val="0"/>
              </a:spcAft>
              <a:buNone/>
            </a:pPr>
            <a:r>
              <a:rPr lang="en">
                <a:solidFill>
                  <a:srgbClr val="000000"/>
                </a:solidFill>
              </a:rPr>
              <a:t>	</a:t>
            </a:r>
            <a:r>
              <a:rPr b="1" lang="en">
                <a:solidFill>
                  <a:srgbClr val="000000"/>
                </a:solidFill>
              </a:rPr>
              <a:t>public</a:t>
            </a:r>
            <a:r>
              <a:rPr lang="en">
                <a:solidFill>
                  <a:srgbClr val="000000"/>
                </a:solidFill>
              </a:rPr>
              <a:t>:</a:t>
            </a:r>
          </a:p>
          <a:p>
            <a:pPr lvl="0" rtl="0">
              <a:lnSpc>
                <a:spcPct val="100000"/>
              </a:lnSpc>
              <a:spcBef>
                <a:spcPts val="0"/>
              </a:spcBef>
              <a:spcAft>
                <a:spcPts val="0"/>
              </a:spcAft>
              <a:buNone/>
            </a:pPr>
            <a:r>
              <a:rPr lang="en">
                <a:solidFill>
                  <a:srgbClr val="000000"/>
                </a:solidFill>
              </a:rPr>
              <a:t>		</a:t>
            </a:r>
            <a:r>
              <a:rPr b="1" lang="en">
                <a:solidFill>
                  <a:srgbClr val="000000"/>
                </a:solidFill>
              </a:rPr>
              <a:t>void </a:t>
            </a:r>
            <a:r>
              <a:rPr b="0" lang="en">
                <a:solidFill>
                  <a:srgbClr val="000000"/>
                </a:solidFill>
              </a:rPr>
              <a:t>generate_stats();</a:t>
            </a:r>
          </a:p>
          <a:p>
            <a:pPr lvl="0" rtl="0">
              <a:lnSpc>
                <a:spcPct val="100000"/>
              </a:lnSpc>
              <a:spcBef>
                <a:spcPts val="0"/>
              </a:spcBef>
              <a:spcAft>
                <a:spcPts val="0"/>
              </a:spcAft>
              <a:buNone/>
            </a:pPr>
            <a:r>
              <a:rPr lang="en">
                <a:solidFill>
                  <a:srgbClr val="000000"/>
                </a:solidFill>
              </a:rPr>
              <a:t>		</a:t>
            </a:r>
            <a:r>
              <a:rPr b="1" lang="en">
                <a:solidFill>
                  <a:srgbClr val="000000"/>
                </a:solidFill>
              </a:rPr>
              <a:t>void </a:t>
            </a:r>
            <a:r>
              <a:rPr b="0" lang="en">
                <a:solidFill>
                  <a:srgbClr val="000000"/>
                </a:solidFill>
              </a:rPr>
              <a:t>request_output();</a:t>
            </a:r>
          </a:p>
          <a:p>
            <a:pPr lvl="0" rtl="0">
              <a:lnSpc>
                <a:spcPct val="100000"/>
              </a:lnSpc>
              <a:spcBef>
                <a:spcPts val="0"/>
              </a:spcBef>
              <a:spcAft>
                <a:spcPts val="0"/>
              </a:spcAft>
              <a:buNone/>
            </a:pPr>
            <a:r>
              <a:rPr lang="en">
                <a:solidFill>
                  <a:srgbClr val="000000"/>
                </a:solidFill>
              </a:rPr>
              <a:t>	</a:t>
            </a:r>
            <a:r>
              <a:rPr b="1" lang="en">
                <a:solidFill>
                  <a:srgbClr val="000000"/>
                </a:solidFill>
              </a:rPr>
              <a:t>private:</a:t>
            </a:r>
          </a:p>
          <a:p>
            <a:pPr lvl="0" rtl="0">
              <a:lnSpc>
                <a:spcPct val="100000"/>
              </a:lnSpc>
              <a:spcBef>
                <a:spcPts val="0"/>
              </a:spcBef>
              <a:spcAft>
                <a:spcPts val="0"/>
              </a:spcAft>
              <a:buNone/>
            </a:pPr>
            <a:r>
              <a:rPr b="1" lang="en">
                <a:solidFill>
                  <a:srgbClr val="000000"/>
                </a:solidFill>
              </a:rPr>
              <a:t>		int </a:t>
            </a:r>
            <a:r>
              <a:rPr b="0" lang="en">
                <a:solidFill>
                  <a:srgbClr val="000000"/>
                </a:solidFill>
              </a:rPr>
              <a:t>studentcount;</a:t>
            </a:r>
          </a:p>
          <a:p>
            <a:pPr lvl="0" rtl="0">
              <a:lnSpc>
                <a:spcPct val="100000"/>
              </a:lnSpc>
              <a:spcBef>
                <a:spcPts val="0"/>
              </a:spcBef>
              <a:spcAft>
                <a:spcPts val="0"/>
              </a:spcAft>
              <a:buNone/>
            </a:pPr>
            <a:r>
              <a:rPr b="1" lang="en">
                <a:solidFill>
                  <a:srgbClr val="000000"/>
                </a:solidFill>
              </a:rPr>
              <a:t>		string </a:t>
            </a:r>
            <a:r>
              <a:rPr b="0" lang="en">
                <a:solidFill>
                  <a:srgbClr val="000000"/>
                </a:solidFill>
              </a:rPr>
              <a:t>state[];</a:t>
            </a:r>
          </a:p>
          <a:p>
            <a:pPr lvl="0" rtl="0">
              <a:lnSpc>
                <a:spcPct val="100000"/>
              </a:lnSpc>
              <a:spcBef>
                <a:spcPts val="0"/>
              </a:spcBef>
              <a:spcAft>
                <a:spcPts val="0"/>
              </a:spcAft>
              <a:buNone/>
            </a:pPr>
            <a:r>
              <a:rPr b="1" lang="en">
                <a:solidFill>
                  <a:srgbClr val="000000"/>
                </a:solidFill>
              </a:rPr>
              <a:t>		int </a:t>
            </a:r>
            <a:r>
              <a:rPr b="0" lang="en">
                <a:solidFill>
                  <a:srgbClr val="000000"/>
                </a:solidFill>
              </a:rPr>
              <a:t>GenderM;</a:t>
            </a:r>
          </a:p>
          <a:p>
            <a:pPr lvl="0" rtl="0">
              <a:lnSpc>
                <a:spcPct val="100000"/>
              </a:lnSpc>
              <a:spcBef>
                <a:spcPts val="0"/>
              </a:spcBef>
              <a:spcAft>
                <a:spcPts val="0"/>
              </a:spcAft>
              <a:buNone/>
            </a:pPr>
            <a:r>
              <a:rPr b="1" lang="en">
                <a:solidFill>
                  <a:srgbClr val="000000"/>
                </a:solidFill>
              </a:rPr>
              <a:t>		int </a:t>
            </a:r>
            <a:r>
              <a:rPr b="0" lang="en">
                <a:solidFill>
                  <a:srgbClr val="000000"/>
                </a:solidFill>
              </a:rPr>
              <a:t>GenderF;</a:t>
            </a:r>
          </a:p>
          <a:p>
            <a:pPr lvl="0" rtl="0">
              <a:lnSpc>
                <a:spcPct val="100000"/>
              </a:lnSpc>
              <a:spcBef>
                <a:spcPts val="0"/>
              </a:spcBef>
              <a:spcAft>
                <a:spcPts val="0"/>
              </a:spcAft>
              <a:buNone/>
            </a:pPr>
            <a:r>
              <a:rPr b="1" lang="en">
                <a:solidFill>
                  <a:srgbClr val="000000"/>
                </a:solidFill>
              </a:rPr>
              <a:t>		enum </a:t>
            </a:r>
            <a:r>
              <a:rPr b="0" lang="en">
                <a:solidFill>
                  <a:srgbClr val="000000"/>
                </a:solidFill>
              </a:rPr>
              <a:t>department;</a:t>
            </a:r>
          </a:p>
          <a:p>
            <a:pPr lvl="0" rtl="0">
              <a:lnSpc>
                <a:spcPct val="100000"/>
              </a:lnSpc>
              <a:spcBef>
                <a:spcPts val="0"/>
              </a:spcBef>
              <a:spcAft>
                <a:spcPts val="0"/>
              </a:spcAft>
              <a:buNone/>
            </a:pPr>
            <a:r>
              <a:rPr b="1" lang="en">
                <a:solidFill>
                  <a:srgbClr val="000000"/>
                </a:solidFill>
              </a:rPr>
              <a:t>		enum </a:t>
            </a:r>
            <a:r>
              <a:rPr b="0" lang="en">
                <a:solidFill>
                  <a:srgbClr val="000000"/>
                </a:solidFill>
              </a:rPr>
              <a:t>minor;</a:t>
            </a:r>
          </a:p>
          <a:p>
            <a:pPr lvl="0" rtl="0">
              <a:lnSpc>
                <a:spcPct val="100000"/>
              </a:lnSpc>
              <a:spcBef>
                <a:spcPts val="0"/>
              </a:spcBef>
              <a:spcAft>
                <a:spcPts val="0"/>
              </a:spcAft>
              <a:buNone/>
            </a:pPr>
            <a:r>
              <a:rPr b="1" lang="en">
                <a:solidFill>
                  <a:srgbClr val="000000"/>
                </a:solidFill>
              </a:rPr>
              <a:t>		enum </a:t>
            </a:r>
            <a:r>
              <a:rPr b="0" lang="en">
                <a:solidFill>
                  <a:srgbClr val="000000"/>
                </a:solidFill>
              </a:rPr>
              <a:t>degreeProgram;</a:t>
            </a:r>
          </a:p>
          <a:p>
            <a:pPr lvl="0" rtl="0">
              <a:lnSpc>
                <a:spcPct val="100000"/>
              </a:lnSpc>
              <a:spcBef>
                <a:spcPts val="0"/>
              </a:spcBef>
              <a:spcAft>
                <a:spcPts val="0"/>
              </a:spcAft>
              <a:buNone/>
            </a:pPr>
            <a:r>
              <a:rPr lang="en">
                <a:solidFill>
                  <a:srgbClr val="000000"/>
                </a:solidFill>
              </a:rPr>
              <a:t>};</a:t>
            </a:r>
          </a:p>
          <a:p>
            <a:pPr lvl="0" rtl="0">
              <a:spcBef>
                <a:spcPts val="0"/>
              </a:spcBef>
              <a:buNone/>
            </a:pPr>
            <a:r>
              <a:t/>
            </a:r>
            <a:endParaRPr/>
          </a:p>
        </p:txBody>
      </p:sp>
      <p:sp>
        <p:nvSpPr>
          <p:cNvPr id="650" name="Shape 65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4" name="Shape 654"/>
        <p:cNvGrpSpPr/>
        <p:nvPr/>
      </p:nvGrpSpPr>
      <p:grpSpPr>
        <a:xfrm>
          <a:off x="0" y="0"/>
          <a:ext cx="0" cy="0"/>
          <a:chOff x="0" y="0"/>
          <a:chExt cx="0" cy="0"/>
        </a:xfrm>
      </p:grpSpPr>
      <p:sp>
        <p:nvSpPr>
          <p:cNvPr id="655" name="Shape 655"/>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InputandModifyStudentInformation </a:t>
            </a:r>
            <a:r>
              <a:rPr lang="en"/>
              <a:t>Class</a:t>
            </a:r>
          </a:p>
        </p:txBody>
      </p:sp>
      <p:sp>
        <p:nvSpPr>
          <p:cNvPr id="656" name="Shape 656"/>
          <p:cNvSpPr txBox="1"/>
          <p:nvPr>
            <p:ph idx="1" type="body"/>
          </p:nvPr>
        </p:nvSpPr>
        <p:spPr>
          <a:xfrm>
            <a:off x="471900" y="1919075"/>
            <a:ext cx="8491200" cy="2710200"/>
          </a:xfrm>
          <a:prstGeom prst="rect">
            <a:avLst/>
          </a:prstGeom>
        </p:spPr>
        <p:txBody>
          <a:bodyPr anchorCtr="0" anchor="t" bIns="91425" lIns="91425" rIns="91425" wrap="square" tIns="91425">
            <a:noAutofit/>
          </a:bodyPr>
          <a:lstStyle/>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SIAS.cpp = InputandModifyStudentInformation.h </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class </a:t>
            </a:r>
            <a:r>
              <a:rPr b="0" lang="en" sz="1200">
                <a:solidFill>
                  <a:srgbClr val="000000"/>
                </a:solidFill>
                <a:latin typeface="Courier New"/>
                <a:ea typeface="Courier New"/>
                <a:cs typeface="Courier New"/>
                <a:sym typeface="Courier New"/>
              </a:rPr>
              <a:t>InputandModifyStudentInformation</a:t>
            </a:r>
            <a:r>
              <a:rPr lang="en" sz="1200">
                <a:solidFill>
                  <a:srgbClr val="000000"/>
                </a:solidFill>
                <a:latin typeface="Courier New"/>
                <a:ea typeface="Courier New"/>
                <a:cs typeface="Courier New"/>
                <a:sym typeface="Courier New"/>
              </a:rPr>
              <a:t> : public </a:t>
            </a:r>
            <a:r>
              <a:rPr b="0" lang="en" sz="1200">
                <a:solidFill>
                  <a:srgbClr val="000000"/>
                </a:solidFill>
                <a:latin typeface="Courier New"/>
                <a:ea typeface="Courier New"/>
                <a:cs typeface="Courier New"/>
                <a:sym typeface="Courier New"/>
              </a:rPr>
              <a:t>Administrator</a:t>
            </a:r>
            <a:r>
              <a:rPr lang="en" sz="1200">
                <a:solidFill>
                  <a:srgbClr val="000000"/>
                </a:solidFill>
                <a:latin typeface="Courier New"/>
                <a:ea typeface="Courier New"/>
                <a:cs typeface="Courier New"/>
                <a:sym typeface="Courier New"/>
              </a:rPr>
              <a:t>, public </a:t>
            </a:r>
            <a:r>
              <a:rPr b="0" lang="en" sz="1200">
                <a:solidFill>
                  <a:srgbClr val="000000"/>
                </a:solidFill>
                <a:latin typeface="Courier New"/>
                <a:ea typeface="Courier New"/>
                <a:cs typeface="Courier New"/>
                <a:sym typeface="Courier New"/>
              </a:rPr>
              <a:t>ExternalInterface</a:t>
            </a:r>
            <a:r>
              <a:rPr lang="en" sz="1200">
                <a:solidFill>
                  <a:srgbClr val="000000"/>
                </a:solidFill>
                <a:latin typeface="Courier New"/>
                <a:ea typeface="Courier New"/>
                <a:cs typeface="Courier New"/>
                <a:sym typeface="Courier New"/>
              </a:rPr>
              <a:t>{</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public:</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void </a:t>
            </a:r>
            <a:r>
              <a:rPr b="0" lang="en" sz="1200">
                <a:solidFill>
                  <a:srgbClr val="000000"/>
                </a:solidFill>
                <a:latin typeface="Courier New"/>
                <a:ea typeface="Courier New"/>
                <a:cs typeface="Courier New"/>
                <a:sym typeface="Courier New"/>
              </a:rPr>
              <a:t>update_student();</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void </a:t>
            </a:r>
            <a:r>
              <a:rPr b="0" lang="en" sz="1200">
                <a:solidFill>
                  <a:srgbClr val="000000"/>
                </a:solidFill>
                <a:latin typeface="Courier New"/>
                <a:ea typeface="Courier New"/>
                <a:cs typeface="Courier New"/>
                <a:sym typeface="Courier New"/>
              </a:rPr>
              <a:t>setStudentInfo();</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private:</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b="0" lang="en" sz="1200">
                <a:solidFill>
                  <a:srgbClr val="000000"/>
                </a:solidFill>
                <a:latin typeface="Courier New"/>
                <a:ea typeface="Courier New"/>
                <a:cs typeface="Courier New"/>
                <a:sym typeface="Courier New"/>
              </a:rPr>
              <a:t>name;</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b="0" lang="en" sz="1200">
                <a:solidFill>
                  <a:srgbClr val="000000"/>
                </a:solidFill>
                <a:latin typeface="Courier New"/>
                <a:ea typeface="Courier New"/>
                <a:cs typeface="Courier New"/>
                <a:sym typeface="Courier New"/>
              </a:rPr>
              <a:t>student_number;</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b="0" lang="en" sz="1200">
                <a:solidFill>
                  <a:srgbClr val="000000"/>
                </a:solidFill>
                <a:latin typeface="Courier New"/>
                <a:ea typeface="Courier New"/>
                <a:cs typeface="Courier New"/>
                <a:sym typeface="Courier New"/>
              </a:rPr>
              <a:t>address;</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b="0" lang="en" sz="1200">
                <a:solidFill>
                  <a:srgbClr val="000000"/>
                </a:solidFill>
                <a:latin typeface="Courier New"/>
                <a:ea typeface="Courier New"/>
                <a:cs typeface="Courier New"/>
                <a:sym typeface="Courier New"/>
              </a:rPr>
              <a:t>phone_number;</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int </a:t>
            </a:r>
            <a:r>
              <a:rPr b="0" lang="en" sz="1200">
                <a:solidFill>
                  <a:srgbClr val="000000"/>
                </a:solidFill>
                <a:latin typeface="Courier New"/>
                <a:ea typeface="Courier New"/>
                <a:cs typeface="Courier New"/>
                <a:sym typeface="Courier New"/>
              </a:rPr>
              <a:t>birth_date;</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char </a:t>
            </a:r>
            <a:r>
              <a:rPr b="0" lang="en" sz="1200">
                <a:solidFill>
                  <a:srgbClr val="000000"/>
                </a:solidFill>
                <a:latin typeface="Courier New"/>
                <a:ea typeface="Courier New"/>
                <a:cs typeface="Courier New"/>
                <a:sym typeface="Courier New"/>
              </a:rPr>
              <a:t>gender;</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lang="en" sz="1200">
                <a:solidFill>
                  <a:srgbClr val="000000"/>
                </a:solidFill>
                <a:latin typeface="Courier New"/>
                <a:ea typeface="Courier New"/>
                <a:cs typeface="Courier New"/>
                <a:sym typeface="Courier New"/>
              </a:rPr>
              <a:t>class;</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string </a:t>
            </a:r>
            <a:r>
              <a:rPr lang="en" sz="1200">
                <a:solidFill>
                  <a:srgbClr val="000000"/>
                </a:solidFill>
                <a:latin typeface="Courier New"/>
                <a:ea typeface="Courier New"/>
                <a:cs typeface="Courier New"/>
                <a:sym typeface="Courier New"/>
              </a:rPr>
              <a:t>aidType;</a:t>
            </a: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a:t>
            </a:r>
          </a:p>
        </p:txBody>
      </p:sp>
      <p:sp>
        <p:nvSpPr>
          <p:cNvPr id="657" name="Shape 65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1" name="Shape 661"/>
        <p:cNvGrpSpPr/>
        <p:nvPr/>
      </p:nvGrpSpPr>
      <p:grpSpPr>
        <a:xfrm>
          <a:off x="0" y="0"/>
          <a:ext cx="0" cy="0"/>
          <a:chOff x="0" y="0"/>
          <a:chExt cx="0" cy="0"/>
        </a:xfrm>
      </p:grpSpPr>
      <p:sp>
        <p:nvSpPr>
          <p:cNvPr id="662" name="Shape 662"/>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InputandModifyStudentInformation Class (cont)</a:t>
            </a:r>
          </a:p>
        </p:txBody>
      </p:sp>
      <p:sp>
        <p:nvSpPr>
          <p:cNvPr id="663" name="Shape 663"/>
          <p:cNvSpPr txBox="1"/>
          <p:nvPr>
            <p:ph idx="1" type="body"/>
          </p:nvPr>
        </p:nvSpPr>
        <p:spPr>
          <a:xfrm>
            <a:off x="471900" y="1919075"/>
            <a:ext cx="4515900" cy="2710200"/>
          </a:xfrm>
          <a:prstGeom prst="rect">
            <a:avLst/>
          </a:prstGeom>
        </p:spPr>
        <p:txBody>
          <a:bodyPr anchorCtr="0" anchor="t" bIns="91425" lIns="91425" rIns="91425" wrap="square" tIns="91425">
            <a:noAutofit/>
          </a:bodyPr>
          <a:lstStyle/>
          <a:p>
            <a:pPr lvl="0" rtl="0">
              <a:spcBef>
                <a:spcPts val="0"/>
              </a:spcBef>
              <a:buNone/>
            </a:pPr>
            <a:r>
              <a:rPr lang="en" sz="1200">
                <a:solidFill>
                  <a:srgbClr val="000000"/>
                </a:solidFill>
                <a:latin typeface="Courier New"/>
                <a:ea typeface="Courier New"/>
                <a:cs typeface="Courier New"/>
                <a:sym typeface="Courier New"/>
              </a:rPr>
              <a:t>		double </a:t>
            </a:r>
            <a:r>
              <a:rPr b="0" lang="en" sz="1200">
                <a:solidFill>
                  <a:srgbClr val="000000"/>
                </a:solidFill>
                <a:latin typeface="Courier New"/>
                <a:ea typeface="Courier New"/>
                <a:cs typeface="Courier New"/>
                <a:sym typeface="Courier New"/>
              </a:rPr>
              <a:t>aidAmount;</a:t>
            </a:r>
          </a:p>
          <a:p>
            <a:pPr lvl="0" rtl="0">
              <a:spcBef>
                <a:spcPts val="0"/>
              </a:spcBef>
              <a:buNone/>
            </a:pPr>
            <a:r>
              <a:rPr lang="en" sz="1200">
                <a:solidFill>
                  <a:srgbClr val="000000"/>
                </a:solidFill>
                <a:latin typeface="Courier New"/>
                <a:ea typeface="Courier New"/>
                <a:cs typeface="Courier New"/>
                <a:sym typeface="Courier New"/>
              </a:rPr>
              <a:t>		string </a:t>
            </a:r>
            <a:r>
              <a:rPr b="0" lang="en" sz="1200">
                <a:solidFill>
                  <a:srgbClr val="000000"/>
                </a:solidFill>
                <a:latin typeface="Courier New"/>
                <a:ea typeface="Courier New"/>
                <a:cs typeface="Courier New"/>
                <a:sym typeface="Courier New"/>
              </a:rPr>
              <a:t>department;</a:t>
            </a:r>
          </a:p>
          <a:p>
            <a:pPr lvl="0" rtl="0">
              <a:spcBef>
                <a:spcPts val="0"/>
              </a:spcBef>
              <a:buNone/>
            </a:pPr>
            <a:r>
              <a:rPr lang="en" sz="1200">
                <a:solidFill>
                  <a:srgbClr val="000000"/>
                </a:solidFill>
                <a:latin typeface="Courier New"/>
                <a:ea typeface="Courier New"/>
                <a:cs typeface="Courier New"/>
                <a:sym typeface="Courier New"/>
              </a:rPr>
              <a:t>		string </a:t>
            </a:r>
            <a:r>
              <a:rPr b="0" lang="en" sz="1200">
                <a:solidFill>
                  <a:srgbClr val="000000"/>
                </a:solidFill>
                <a:latin typeface="Courier New"/>
                <a:ea typeface="Courier New"/>
                <a:cs typeface="Courier New"/>
                <a:sym typeface="Courier New"/>
              </a:rPr>
              <a:t>minor;</a:t>
            </a:r>
          </a:p>
          <a:p>
            <a:pPr lvl="0" rtl="0">
              <a:spcBef>
                <a:spcPts val="0"/>
              </a:spcBef>
              <a:buNone/>
            </a:pPr>
            <a:r>
              <a:rPr lang="en" sz="1200">
                <a:solidFill>
                  <a:srgbClr val="000000"/>
                </a:solidFill>
                <a:latin typeface="Courier New"/>
                <a:ea typeface="Courier New"/>
                <a:cs typeface="Courier New"/>
                <a:sym typeface="Courier New"/>
              </a:rPr>
              <a:t>		string </a:t>
            </a:r>
            <a:r>
              <a:rPr b="0" lang="en" sz="1200">
                <a:solidFill>
                  <a:srgbClr val="000000"/>
                </a:solidFill>
                <a:latin typeface="Courier New"/>
                <a:ea typeface="Courier New"/>
                <a:cs typeface="Courier New"/>
                <a:sym typeface="Courier New"/>
              </a:rPr>
              <a:t>degreeProgram;</a:t>
            </a:r>
          </a:p>
          <a:p>
            <a:pPr lvl="0" rtl="0">
              <a:spcBef>
                <a:spcPts val="0"/>
              </a:spcBef>
              <a:buNone/>
            </a:pPr>
            <a:r>
              <a:rPr lang="en" sz="1200">
                <a:solidFill>
                  <a:srgbClr val="000000"/>
                </a:solidFill>
                <a:latin typeface="Courier New"/>
                <a:ea typeface="Courier New"/>
                <a:cs typeface="Courier New"/>
                <a:sym typeface="Courier New"/>
              </a:rPr>
              <a:t>		double </a:t>
            </a:r>
            <a:r>
              <a:rPr b="0" lang="en" sz="1200">
                <a:solidFill>
                  <a:srgbClr val="000000"/>
                </a:solidFill>
                <a:latin typeface="Courier New"/>
                <a:ea typeface="Courier New"/>
                <a:cs typeface="Courier New"/>
                <a:sym typeface="Courier New"/>
              </a:rPr>
              <a:t>GPA;</a:t>
            </a:r>
          </a:p>
          <a:p>
            <a:pPr lvl="0" rtl="0">
              <a:spcBef>
                <a:spcPts val="0"/>
              </a:spcBef>
              <a:buNone/>
            </a:pPr>
            <a:r>
              <a:rPr lang="en" sz="1200">
                <a:solidFill>
                  <a:srgbClr val="000000"/>
                </a:solidFill>
                <a:latin typeface="Courier New"/>
                <a:ea typeface="Courier New"/>
                <a:cs typeface="Courier New"/>
                <a:sym typeface="Courier New"/>
              </a:rPr>
              <a:t>		bool </a:t>
            </a:r>
            <a:r>
              <a:rPr b="0" lang="en" sz="1200">
                <a:solidFill>
                  <a:srgbClr val="000000"/>
                </a:solidFill>
                <a:latin typeface="Courier New"/>
                <a:ea typeface="Courier New"/>
                <a:cs typeface="Courier New"/>
                <a:sym typeface="Courier New"/>
              </a:rPr>
              <a:t>regstatus;</a:t>
            </a:r>
          </a:p>
          <a:p>
            <a:pPr indent="0" lvl="0" marL="0" rtl="0">
              <a:spcBef>
                <a:spcPts val="0"/>
              </a:spcBef>
              <a:buNone/>
            </a:pPr>
            <a:r>
              <a:rPr b="0" lang="en" sz="1200">
                <a:solidFill>
                  <a:srgbClr val="000000"/>
                </a:solidFill>
                <a:latin typeface="Courier New"/>
                <a:ea typeface="Courier New"/>
                <a:cs typeface="Courier New"/>
                <a:sym typeface="Courier New"/>
              </a:rPr>
              <a:t>};</a:t>
            </a: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p:txBody>
      </p:sp>
      <p:sp>
        <p:nvSpPr>
          <p:cNvPr id="664" name="Shape 66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8" name="Shape 668"/>
        <p:cNvGrpSpPr/>
        <p:nvPr/>
      </p:nvGrpSpPr>
      <p:grpSpPr>
        <a:xfrm>
          <a:off x="0" y="0"/>
          <a:ext cx="0" cy="0"/>
          <a:chOff x="0" y="0"/>
          <a:chExt cx="0" cy="0"/>
        </a:xfrm>
      </p:grpSpPr>
      <p:sp>
        <p:nvSpPr>
          <p:cNvPr id="669" name="Shape 669"/>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Faculty </a:t>
            </a:r>
            <a:r>
              <a:rPr lang="en"/>
              <a:t>Class</a:t>
            </a:r>
          </a:p>
        </p:txBody>
      </p:sp>
      <p:sp>
        <p:nvSpPr>
          <p:cNvPr id="670" name="Shape 670"/>
          <p:cNvSpPr txBox="1"/>
          <p:nvPr>
            <p:ph idx="1" type="body"/>
          </p:nvPr>
        </p:nvSpPr>
        <p:spPr>
          <a:xfrm>
            <a:off x="471900" y="1919075"/>
            <a:ext cx="3975000" cy="2710200"/>
          </a:xfrm>
          <a:prstGeom prst="rect">
            <a:avLst/>
          </a:prstGeom>
        </p:spPr>
        <p:txBody>
          <a:bodyPr anchorCtr="0" anchor="t" bIns="91425" lIns="91425" rIns="91425" wrap="square" tIns="91425">
            <a:noAutofit/>
          </a:bodyPr>
          <a:lstStyle/>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SIAS.cpp = Faculty.h</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class</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Faculty</a:t>
            </a:r>
            <a:r>
              <a:rPr lang="en" sz="1200">
                <a:solidFill>
                  <a:srgbClr val="000000"/>
                </a:solidFill>
                <a:latin typeface="Courier New"/>
                <a:ea typeface="Courier New"/>
                <a:cs typeface="Courier New"/>
                <a:sym typeface="Courier New"/>
              </a:rPr>
              <a:t> : public </a:t>
            </a:r>
            <a:r>
              <a:rPr b="0" lang="en" sz="1200">
                <a:solidFill>
                  <a:srgbClr val="000000"/>
                </a:solidFill>
                <a:latin typeface="Courier New"/>
                <a:ea typeface="Courier New"/>
                <a:cs typeface="Courier New"/>
                <a:sym typeface="Courier New"/>
              </a:rPr>
              <a:t>Authentication</a:t>
            </a:r>
            <a:r>
              <a:rPr lang="en" sz="1200">
                <a:solidFill>
                  <a:srgbClr val="000000"/>
                </a:solidFill>
                <a:latin typeface="Courier New"/>
                <a:ea typeface="Courier New"/>
                <a:cs typeface="Courier New"/>
                <a:sym typeface="Courier New"/>
              </a:rPr>
              <a:t>{</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public:</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void</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authenticate_staff();</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void</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importUES_imformation();</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private:</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Faculty_Name;</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char</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Rank;</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address;</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a:t>
            </a: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p>
          <a:p>
            <a:pPr lvl="0" rtl="0">
              <a:spcBef>
                <a:spcPts val="0"/>
              </a:spcBef>
              <a:buNone/>
            </a:pPr>
            <a:r>
              <a:t/>
            </a:r>
            <a:endParaRPr sz="1200">
              <a:latin typeface="Courier New"/>
              <a:ea typeface="Courier New"/>
              <a:cs typeface="Courier New"/>
              <a:sym typeface="Courier New"/>
            </a:endParaRPr>
          </a:p>
        </p:txBody>
      </p:sp>
      <p:sp>
        <p:nvSpPr>
          <p:cNvPr id="671" name="Shape 67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5" name="Shape 675"/>
        <p:cNvGrpSpPr/>
        <p:nvPr/>
      </p:nvGrpSpPr>
      <p:grpSpPr>
        <a:xfrm>
          <a:off x="0" y="0"/>
          <a:ext cx="0" cy="0"/>
          <a:chOff x="0" y="0"/>
          <a:chExt cx="0" cy="0"/>
        </a:xfrm>
      </p:grpSpPr>
      <p:sp>
        <p:nvSpPr>
          <p:cNvPr id="676" name="Shape 676"/>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ViewStatistics </a:t>
            </a:r>
            <a:r>
              <a:rPr lang="en"/>
              <a:t>Class</a:t>
            </a:r>
          </a:p>
        </p:txBody>
      </p:sp>
      <p:sp>
        <p:nvSpPr>
          <p:cNvPr id="677" name="Shape 677"/>
          <p:cNvSpPr txBox="1"/>
          <p:nvPr>
            <p:ph idx="1" type="body"/>
          </p:nvPr>
        </p:nvSpPr>
        <p:spPr>
          <a:xfrm>
            <a:off x="471900" y="1919075"/>
            <a:ext cx="6167400" cy="2710200"/>
          </a:xfrm>
          <a:prstGeom prst="rect">
            <a:avLst/>
          </a:prstGeom>
        </p:spPr>
        <p:txBody>
          <a:bodyPr anchorCtr="0" anchor="t" bIns="91425" lIns="91425" rIns="91425" wrap="square" tIns="91425">
            <a:noAutofit/>
          </a:bodyPr>
          <a:lstStyle/>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SIAS.cpp = ViewStatistics.h</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class </a:t>
            </a:r>
            <a:r>
              <a:rPr b="0" lang="en" sz="1200">
                <a:solidFill>
                  <a:srgbClr val="000000"/>
                </a:solidFill>
                <a:latin typeface="Courier New"/>
                <a:ea typeface="Courier New"/>
                <a:cs typeface="Courier New"/>
                <a:sym typeface="Courier New"/>
              </a:rPr>
              <a:t>ViewStatistics</a:t>
            </a:r>
            <a:r>
              <a:rPr lang="en" sz="1200">
                <a:solidFill>
                  <a:srgbClr val="000000"/>
                </a:solidFill>
                <a:latin typeface="Courier New"/>
                <a:ea typeface="Courier New"/>
                <a:cs typeface="Courier New"/>
                <a:sym typeface="Courier New"/>
              </a:rPr>
              <a:t> : public </a:t>
            </a:r>
            <a:r>
              <a:rPr b="0" lang="en" sz="1200">
                <a:solidFill>
                  <a:srgbClr val="000000"/>
                </a:solidFill>
                <a:latin typeface="Courier New"/>
                <a:ea typeface="Courier New"/>
                <a:cs typeface="Courier New"/>
                <a:sym typeface="Courier New"/>
              </a:rPr>
              <a:t>Faculty</a:t>
            </a:r>
            <a:r>
              <a:rPr lang="en" sz="1200">
                <a:solidFill>
                  <a:srgbClr val="000000"/>
                </a:solidFill>
                <a:latin typeface="Courier New"/>
                <a:ea typeface="Courier New"/>
                <a:cs typeface="Courier New"/>
                <a:sym typeface="Courier New"/>
              </a:rPr>
              <a:t>, public </a:t>
            </a:r>
            <a:r>
              <a:rPr b="0" lang="en" sz="1200">
                <a:solidFill>
                  <a:srgbClr val="000000"/>
                </a:solidFill>
                <a:latin typeface="Courier New"/>
                <a:ea typeface="Courier New"/>
                <a:cs typeface="Courier New"/>
                <a:sym typeface="Courier New"/>
              </a:rPr>
              <a:t>GenerateStatistics</a:t>
            </a:r>
            <a:r>
              <a:rPr lang="en" sz="1200">
                <a:solidFill>
                  <a:srgbClr val="000000"/>
                </a:solidFill>
                <a:latin typeface="Courier New"/>
                <a:ea typeface="Courier New"/>
                <a:cs typeface="Courier New"/>
                <a:sym typeface="Courier New"/>
              </a:rPr>
              <a:t>{</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public:</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void </a:t>
            </a:r>
            <a:r>
              <a:rPr b="0" lang="en" sz="1200">
                <a:solidFill>
                  <a:srgbClr val="000000"/>
                </a:solidFill>
                <a:latin typeface="Courier New"/>
                <a:ea typeface="Courier New"/>
                <a:cs typeface="Courier New"/>
                <a:sym typeface="Courier New"/>
              </a:rPr>
              <a:t>request_stats();</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void </a:t>
            </a:r>
            <a:r>
              <a:rPr b="0" lang="en" sz="1200">
                <a:solidFill>
                  <a:srgbClr val="000000"/>
                </a:solidFill>
                <a:latin typeface="Courier New"/>
                <a:ea typeface="Courier New"/>
                <a:cs typeface="Courier New"/>
                <a:sym typeface="Courier New"/>
              </a:rPr>
              <a:t>display_stats();</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private:</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int </a:t>
            </a:r>
            <a:r>
              <a:rPr b="0" lang="en" sz="1200">
                <a:solidFill>
                  <a:srgbClr val="000000"/>
                </a:solidFill>
                <a:latin typeface="Courier New"/>
                <a:ea typeface="Courier New"/>
                <a:cs typeface="Courier New"/>
                <a:sym typeface="Courier New"/>
              </a:rPr>
              <a:t>studentcount;</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b="0" lang="en" sz="1200">
                <a:solidFill>
                  <a:srgbClr val="000000"/>
                </a:solidFill>
                <a:latin typeface="Courier New"/>
                <a:ea typeface="Courier New"/>
                <a:cs typeface="Courier New"/>
                <a:sym typeface="Courier New"/>
              </a:rPr>
              <a:t>state[];</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int </a:t>
            </a:r>
            <a:r>
              <a:rPr b="0" lang="en" sz="1200">
                <a:solidFill>
                  <a:srgbClr val="000000"/>
                </a:solidFill>
                <a:latin typeface="Courier New"/>
                <a:ea typeface="Courier New"/>
                <a:cs typeface="Courier New"/>
                <a:sym typeface="Courier New"/>
              </a:rPr>
              <a:t>GenderM;</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int </a:t>
            </a:r>
            <a:r>
              <a:rPr b="0" lang="en" sz="1200">
                <a:solidFill>
                  <a:srgbClr val="000000"/>
                </a:solidFill>
                <a:latin typeface="Courier New"/>
                <a:ea typeface="Courier New"/>
                <a:cs typeface="Courier New"/>
                <a:sym typeface="Courier New"/>
              </a:rPr>
              <a:t>GenderF;</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int </a:t>
            </a:r>
            <a:r>
              <a:rPr b="0" lang="en" sz="1200">
                <a:solidFill>
                  <a:srgbClr val="000000"/>
                </a:solidFill>
                <a:latin typeface="Courier New"/>
                <a:ea typeface="Courier New"/>
                <a:cs typeface="Courier New"/>
                <a:sym typeface="Courier New"/>
              </a:rPr>
              <a:t>department;</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int </a:t>
            </a:r>
            <a:r>
              <a:rPr b="0" lang="en" sz="1200">
                <a:solidFill>
                  <a:srgbClr val="000000"/>
                </a:solidFill>
                <a:latin typeface="Courier New"/>
                <a:ea typeface="Courier New"/>
                <a:cs typeface="Courier New"/>
                <a:sym typeface="Courier New"/>
              </a:rPr>
              <a:t>minor;</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int </a:t>
            </a:r>
            <a:r>
              <a:rPr b="0" lang="en" sz="1200">
                <a:solidFill>
                  <a:srgbClr val="000000"/>
                </a:solidFill>
                <a:latin typeface="Courier New"/>
                <a:ea typeface="Courier New"/>
                <a:cs typeface="Courier New"/>
                <a:sym typeface="Courier New"/>
              </a:rPr>
              <a:t>degreeProgram;</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a:t>
            </a:r>
          </a:p>
        </p:txBody>
      </p:sp>
      <p:sp>
        <p:nvSpPr>
          <p:cNvPr id="678" name="Shape 678"/>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2" name="Shape 682"/>
        <p:cNvGrpSpPr/>
        <p:nvPr/>
      </p:nvGrpSpPr>
      <p:grpSpPr>
        <a:xfrm>
          <a:off x="0" y="0"/>
          <a:ext cx="0" cy="0"/>
          <a:chOff x="0" y="0"/>
          <a:chExt cx="0" cy="0"/>
        </a:xfrm>
      </p:grpSpPr>
      <p:sp>
        <p:nvSpPr>
          <p:cNvPr id="683" name="Shape 683"/>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Access</a:t>
            </a:r>
            <a:r>
              <a:rPr lang="en"/>
              <a:t>StudentInformation </a:t>
            </a:r>
            <a:r>
              <a:rPr lang="en"/>
              <a:t>Class</a:t>
            </a:r>
          </a:p>
        </p:txBody>
      </p:sp>
      <p:sp>
        <p:nvSpPr>
          <p:cNvPr id="684" name="Shape 684"/>
          <p:cNvSpPr txBox="1"/>
          <p:nvPr>
            <p:ph idx="1" type="body"/>
          </p:nvPr>
        </p:nvSpPr>
        <p:spPr>
          <a:xfrm>
            <a:off x="471900" y="1919075"/>
            <a:ext cx="7419900" cy="2710200"/>
          </a:xfrm>
          <a:prstGeom prst="rect">
            <a:avLst/>
          </a:prstGeom>
        </p:spPr>
        <p:txBody>
          <a:bodyPr anchorCtr="0" anchor="t" bIns="91425" lIns="91425" rIns="91425" wrap="square" tIns="91425">
            <a:noAutofit/>
          </a:bodyPr>
          <a:lstStyle/>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SIAS.cpp = AccessStudentInformation.h</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class</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AccessStudentInformation</a:t>
            </a:r>
            <a:r>
              <a:rPr lang="en" sz="1200">
                <a:solidFill>
                  <a:srgbClr val="000000"/>
                </a:solidFill>
                <a:latin typeface="Courier New"/>
                <a:ea typeface="Courier New"/>
                <a:cs typeface="Courier New"/>
                <a:sym typeface="Courier New"/>
              </a:rPr>
              <a:t> : public </a:t>
            </a:r>
            <a:r>
              <a:rPr b="0" lang="en" sz="1200">
                <a:solidFill>
                  <a:srgbClr val="000000"/>
                </a:solidFill>
                <a:latin typeface="Courier New"/>
                <a:ea typeface="Courier New"/>
                <a:cs typeface="Courier New"/>
                <a:sym typeface="Courier New"/>
              </a:rPr>
              <a:t>Faculty</a:t>
            </a:r>
            <a:r>
              <a:rPr lang="en" sz="1200">
                <a:solidFill>
                  <a:srgbClr val="000000"/>
                </a:solidFill>
                <a:latin typeface="Courier New"/>
                <a:ea typeface="Courier New"/>
                <a:cs typeface="Courier New"/>
                <a:sym typeface="Courier New"/>
              </a:rPr>
              <a:t>, public </a:t>
            </a:r>
            <a:r>
              <a:rPr b="0" lang="en" sz="1200">
                <a:solidFill>
                  <a:srgbClr val="000000"/>
                </a:solidFill>
                <a:latin typeface="Courier New"/>
                <a:ea typeface="Courier New"/>
                <a:cs typeface="Courier New"/>
                <a:sym typeface="Courier New"/>
              </a:rPr>
              <a:t>ExternalInterface</a:t>
            </a:r>
            <a:r>
              <a:rPr lang="en" sz="1200">
                <a:solidFill>
                  <a:srgbClr val="000000"/>
                </a:solidFill>
                <a:latin typeface="Courier New"/>
                <a:ea typeface="Courier New"/>
                <a:cs typeface="Courier New"/>
                <a:sym typeface="Courier New"/>
              </a:rPr>
              <a:t>{</a:t>
            </a:r>
          </a:p>
          <a:p>
            <a:pPr indent="457200"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public:</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void</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requestTS_information();</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void</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requestRS_information();</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void</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requestFAS_information()</a:t>
            </a:r>
            <a:r>
              <a:rPr lang="en" sz="1200">
                <a:solidFill>
                  <a:srgbClr val="000000"/>
                </a:solidFill>
                <a:latin typeface="Courier New"/>
                <a:ea typeface="Courier New"/>
                <a:cs typeface="Courier New"/>
                <a:sym typeface="Courier New"/>
              </a:rPr>
              <a:t>;</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void</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getStudentInfo();</a:t>
            </a:r>
          </a:p>
          <a:p>
            <a:pPr lvl="0" rtl="0">
              <a:lnSpc>
                <a:spcPct val="100000"/>
              </a:lnSpc>
              <a:spcBef>
                <a:spcPts val="0"/>
              </a:spcBef>
              <a:spcAft>
                <a:spcPts val="0"/>
              </a:spcAft>
              <a:buNone/>
            </a:pPr>
            <a:r>
              <a:t/>
            </a:r>
            <a:endParaRPr sz="1200">
              <a:solidFill>
                <a:srgbClr val="00FF00"/>
              </a:solidFill>
              <a:latin typeface="Courier New"/>
              <a:ea typeface="Courier New"/>
              <a:cs typeface="Courier New"/>
              <a:sym typeface="Courier New"/>
            </a:endParaRPr>
          </a:p>
          <a:p>
            <a:pPr indent="457200"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private:</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name;</a:t>
            </a:r>
            <a:r>
              <a:rPr lang="en" sz="1200">
                <a:solidFill>
                  <a:srgbClr val="000000"/>
                </a:solidFill>
                <a:latin typeface="Courier New"/>
                <a:ea typeface="Courier New"/>
                <a:cs typeface="Courier New"/>
                <a:sym typeface="Courier New"/>
              </a:rPr>
              <a:t> </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student number;</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address;</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phone_number;</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int</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birth date;</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char</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gender</a:t>
            </a:r>
          </a:p>
          <a:p>
            <a:pPr indent="457200" lvl="0" marL="45720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string</a:t>
            </a:r>
            <a:r>
              <a:rPr lang="en" sz="1200">
                <a:solidFill>
                  <a:srgbClr val="000000"/>
                </a:solidFill>
                <a:latin typeface="Courier New"/>
                <a:ea typeface="Courier New"/>
                <a:cs typeface="Courier New"/>
                <a:sym typeface="Courier New"/>
              </a:rPr>
              <a:t> </a:t>
            </a:r>
            <a:r>
              <a:rPr b="0" lang="en" sz="1200">
                <a:solidFill>
                  <a:srgbClr val="000000"/>
                </a:solidFill>
                <a:latin typeface="Courier New"/>
                <a:ea typeface="Courier New"/>
                <a:cs typeface="Courier New"/>
                <a:sym typeface="Courier New"/>
              </a:rPr>
              <a:t>class;</a:t>
            </a:r>
          </a:p>
          <a:p>
            <a:pPr lvl="0" rtl="0">
              <a:lnSpc>
                <a:spcPct val="100000"/>
              </a:lnSpc>
              <a:spcBef>
                <a:spcPts val="0"/>
              </a:spcBef>
              <a:spcAft>
                <a:spcPts val="0"/>
              </a:spcAft>
              <a:buNone/>
            </a:pPr>
            <a:r>
              <a:t/>
            </a:r>
            <a:endParaRPr sz="1200">
              <a:solidFill>
                <a:srgbClr val="00FF00"/>
              </a:solidFill>
              <a:latin typeface="Courier New"/>
              <a:ea typeface="Courier New"/>
              <a:cs typeface="Courier New"/>
              <a:sym typeface="Courier New"/>
            </a:endParaRP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p:txBody>
      </p:sp>
      <p:sp>
        <p:nvSpPr>
          <p:cNvPr id="685" name="Shape 685"/>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9" name="Shape 689"/>
        <p:cNvGrpSpPr/>
        <p:nvPr/>
      </p:nvGrpSpPr>
      <p:grpSpPr>
        <a:xfrm>
          <a:off x="0" y="0"/>
          <a:ext cx="0" cy="0"/>
          <a:chOff x="0" y="0"/>
          <a:chExt cx="0" cy="0"/>
        </a:xfrm>
      </p:grpSpPr>
      <p:sp>
        <p:nvSpPr>
          <p:cNvPr id="690" name="Shape 690"/>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AccessStudentInformation Class (cont)</a:t>
            </a:r>
          </a:p>
        </p:txBody>
      </p:sp>
      <p:sp>
        <p:nvSpPr>
          <p:cNvPr id="691" name="Shape 691"/>
          <p:cNvSpPr txBox="1"/>
          <p:nvPr>
            <p:ph idx="1" type="body"/>
          </p:nvPr>
        </p:nvSpPr>
        <p:spPr>
          <a:xfrm>
            <a:off x="471900" y="1919075"/>
            <a:ext cx="7419900" cy="2710200"/>
          </a:xfrm>
          <a:prstGeom prst="rect">
            <a:avLst/>
          </a:prstGeom>
        </p:spPr>
        <p:txBody>
          <a:bodyPr anchorCtr="0" anchor="t" bIns="91425" lIns="91425" rIns="91425" wrap="square" tIns="91425">
            <a:noAutofit/>
          </a:bodyPr>
          <a:lstStyle/>
          <a:p>
            <a:pPr indent="457200" lvl="0" marL="457200" rtl="0">
              <a:spcBef>
                <a:spcPts val="0"/>
              </a:spcBef>
              <a:buNone/>
            </a:pPr>
            <a:r>
              <a:rPr lang="en" sz="1200">
                <a:solidFill>
                  <a:srgbClr val="000000"/>
                </a:solidFill>
                <a:latin typeface="Courier New"/>
                <a:ea typeface="Courier New"/>
                <a:cs typeface="Courier New"/>
                <a:sym typeface="Courier New"/>
              </a:rPr>
              <a:t>string </a:t>
            </a:r>
            <a:r>
              <a:rPr b="0" lang="en" sz="1200">
                <a:solidFill>
                  <a:srgbClr val="000000"/>
                </a:solidFill>
                <a:latin typeface="Courier New"/>
                <a:ea typeface="Courier New"/>
                <a:cs typeface="Courier New"/>
                <a:sym typeface="Courier New"/>
              </a:rPr>
              <a:t>aidType;</a:t>
            </a:r>
          </a:p>
          <a:p>
            <a:pPr indent="457200" lvl="0" marL="457200" rtl="0">
              <a:spcBef>
                <a:spcPts val="0"/>
              </a:spcBef>
              <a:buNone/>
            </a:pPr>
            <a:r>
              <a:rPr lang="en" sz="1200">
                <a:solidFill>
                  <a:srgbClr val="000000"/>
                </a:solidFill>
                <a:latin typeface="Courier New"/>
                <a:ea typeface="Courier New"/>
                <a:cs typeface="Courier New"/>
                <a:sym typeface="Courier New"/>
              </a:rPr>
              <a:t>double </a:t>
            </a:r>
            <a:r>
              <a:rPr b="0" lang="en" sz="1200">
                <a:solidFill>
                  <a:srgbClr val="000000"/>
                </a:solidFill>
                <a:latin typeface="Courier New"/>
                <a:ea typeface="Courier New"/>
                <a:cs typeface="Courier New"/>
                <a:sym typeface="Courier New"/>
              </a:rPr>
              <a:t>aidamount;</a:t>
            </a:r>
          </a:p>
          <a:p>
            <a:pPr indent="457200" lvl="0" marL="457200" rtl="0">
              <a:spcBef>
                <a:spcPts val="0"/>
              </a:spcBef>
              <a:buNone/>
            </a:pPr>
            <a:r>
              <a:rPr lang="en" sz="1200">
                <a:solidFill>
                  <a:srgbClr val="000000"/>
                </a:solidFill>
                <a:latin typeface="Courier New"/>
                <a:ea typeface="Courier New"/>
                <a:cs typeface="Courier New"/>
                <a:sym typeface="Courier New"/>
              </a:rPr>
              <a:t>string </a:t>
            </a:r>
            <a:r>
              <a:rPr b="0" lang="en" sz="1200">
                <a:solidFill>
                  <a:srgbClr val="000000"/>
                </a:solidFill>
                <a:latin typeface="Courier New"/>
                <a:ea typeface="Courier New"/>
                <a:cs typeface="Courier New"/>
                <a:sym typeface="Courier New"/>
              </a:rPr>
              <a:t>department;</a:t>
            </a:r>
          </a:p>
          <a:p>
            <a:pPr indent="457200" lvl="0" marL="457200" rtl="0">
              <a:spcBef>
                <a:spcPts val="0"/>
              </a:spcBef>
              <a:buNone/>
            </a:pPr>
            <a:r>
              <a:rPr lang="en" sz="1200">
                <a:solidFill>
                  <a:srgbClr val="000000"/>
                </a:solidFill>
                <a:latin typeface="Courier New"/>
                <a:ea typeface="Courier New"/>
                <a:cs typeface="Courier New"/>
                <a:sym typeface="Courier New"/>
              </a:rPr>
              <a:t>string </a:t>
            </a:r>
            <a:r>
              <a:rPr b="0" lang="en" sz="1200">
                <a:solidFill>
                  <a:srgbClr val="000000"/>
                </a:solidFill>
                <a:latin typeface="Courier New"/>
                <a:ea typeface="Courier New"/>
                <a:cs typeface="Courier New"/>
                <a:sym typeface="Courier New"/>
              </a:rPr>
              <a:t>minor;</a:t>
            </a:r>
            <a:r>
              <a:rPr lang="en" sz="1200">
                <a:solidFill>
                  <a:srgbClr val="000000"/>
                </a:solidFill>
                <a:latin typeface="Courier New"/>
                <a:ea typeface="Courier New"/>
                <a:cs typeface="Courier New"/>
                <a:sym typeface="Courier New"/>
              </a:rPr>
              <a:t> </a:t>
            </a:r>
          </a:p>
          <a:p>
            <a:pPr indent="457200" lvl="0" marL="457200" rtl="0">
              <a:spcBef>
                <a:spcPts val="0"/>
              </a:spcBef>
              <a:buNone/>
            </a:pPr>
            <a:r>
              <a:rPr lang="en" sz="1200">
                <a:solidFill>
                  <a:srgbClr val="000000"/>
                </a:solidFill>
                <a:latin typeface="Courier New"/>
                <a:ea typeface="Courier New"/>
                <a:cs typeface="Courier New"/>
                <a:sym typeface="Courier New"/>
              </a:rPr>
              <a:t>string </a:t>
            </a:r>
            <a:r>
              <a:rPr b="0" lang="en" sz="1200">
                <a:solidFill>
                  <a:srgbClr val="000000"/>
                </a:solidFill>
                <a:latin typeface="Courier New"/>
                <a:ea typeface="Courier New"/>
                <a:cs typeface="Courier New"/>
                <a:sym typeface="Courier New"/>
              </a:rPr>
              <a:t>degreeProgram;</a:t>
            </a:r>
            <a:r>
              <a:rPr lang="en" sz="1200">
                <a:solidFill>
                  <a:srgbClr val="000000"/>
                </a:solidFill>
                <a:latin typeface="Courier New"/>
                <a:ea typeface="Courier New"/>
                <a:cs typeface="Courier New"/>
                <a:sym typeface="Courier New"/>
              </a:rPr>
              <a:t> </a:t>
            </a:r>
          </a:p>
          <a:p>
            <a:pPr indent="457200" lvl="0" marL="457200" rtl="0">
              <a:spcBef>
                <a:spcPts val="0"/>
              </a:spcBef>
              <a:buNone/>
            </a:pPr>
            <a:r>
              <a:rPr lang="en" sz="1200">
                <a:solidFill>
                  <a:srgbClr val="000000"/>
                </a:solidFill>
                <a:latin typeface="Courier New"/>
                <a:ea typeface="Courier New"/>
                <a:cs typeface="Courier New"/>
                <a:sym typeface="Courier New"/>
              </a:rPr>
              <a:t>double </a:t>
            </a:r>
            <a:r>
              <a:rPr b="0" lang="en" sz="1200">
                <a:solidFill>
                  <a:srgbClr val="000000"/>
                </a:solidFill>
                <a:latin typeface="Courier New"/>
                <a:ea typeface="Courier New"/>
                <a:cs typeface="Courier New"/>
                <a:sym typeface="Courier New"/>
              </a:rPr>
              <a:t>GPA;</a:t>
            </a:r>
          </a:p>
          <a:p>
            <a:pPr indent="457200" lvl="0" marL="457200" rtl="0">
              <a:spcBef>
                <a:spcPts val="0"/>
              </a:spcBef>
              <a:buNone/>
            </a:pPr>
            <a:r>
              <a:rPr lang="en" sz="1200">
                <a:solidFill>
                  <a:srgbClr val="000000"/>
                </a:solidFill>
                <a:latin typeface="Courier New"/>
                <a:ea typeface="Courier New"/>
                <a:cs typeface="Courier New"/>
                <a:sym typeface="Courier New"/>
              </a:rPr>
              <a:t>bool </a:t>
            </a:r>
            <a:r>
              <a:rPr b="0" lang="en" sz="1200">
                <a:solidFill>
                  <a:srgbClr val="000000"/>
                </a:solidFill>
                <a:latin typeface="Courier New"/>
                <a:ea typeface="Courier New"/>
                <a:cs typeface="Courier New"/>
                <a:sym typeface="Courier New"/>
              </a:rPr>
              <a:t>regstatus; </a:t>
            </a:r>
          </a:p>
          <a:p>
            <a:pPr lvl="0" rtl="0">
              <a:spcBef>
                <a:spcPts val="0"/>
              </a:spcBef>
              <a:buNone/>
            </a:pPr>
            <a:r>
              <a:rPr lang="en" sz="1200">
                <a:solidFill>
                  <a:srgbClr val="000000"/>
                </a:solidFill>
                <a:latin typeface="Courier New"/>
                <a:ea typeface="Courier New"/>
                <a:cs typeface="Courier New"/>
                <a:sym typeface="Courier New"/>
              </a:rPr>
              <a:t>};</a:t>
            </a:r>
          </a:p>
          <a:p>
            <a:pPr lvl="0" rtl="0">
              <a:spcBef>
                <a:spcPts val="0"/>
              </a:spcBef>
              <a:buNone/>
            </a:pPr>
            <a:r>
              <a:t/>
            </a:r>
            <a:endParaRPr sz="1200">
              <a:solidFill>
                <a:srgbClr val="00FF00"/>
              </a:solidFill>
              <a:latin typeface="Courier New"/>
              <a:ea typeface="Courier New"/>
              <a:cs typeface="Courier New"/>
              <a:sym typeface="Courier New"/>
            </a:endParaRPr>
          </a:p>
          <a:p>
            <a:pPr lvl="0" rtl="0">
              <a:spcBef>
                <a:spcPts val="0"/>
              </a:spcBef>
              <a:buNone/>
            </a:pPr>
            <a:r>
              <a:t/>
            </a:r>
            <a:endParaRPr sz="1200">
              <a:solidFill>
                <a:srgbClr val="000000"/>
              </a:solidFill>
              <a:latin typeface="Courier New"/>
              <a:ea typeface="Courier New"/>
              <a:cs typeface="Courier New"/>
              <a:sym typeface="Courier New"/>
            </a:endParaRPr>
          </a:p>
          <a:p>
            <a:pPr lvl="0" rtl="0">
              <a:spcBef>
                <a:spcPts val="0"/>
              </a:spcBef>
              <a:buNone/>
            </a:pPr>
            <a:r>
              <a:t/>
            </a:r>
            <a:endParaRPr sz="1200">
              <a:solidFill>
                <a:srgbClr val="000000"/>
              </a:solidFill>
              <a:latin typeface="Courier New"/>
              <a:ea typeface="Courier New"/>
              <a:cs typeface="Courier New"/>
              <a:sym typeface="Courier New"/>
            </a:endParaRPr>
          </a:p>
          <a:p>
            <a:pPr lvl="0" rtl="0">
              <a:spcBef>
                <a:spcPts val="0"/>
              </a:spcBef>
              <a:buNone/>
            </a:pPr>
            <a:r>
              <a:t/>
            </a:r>
            <a:endParaRPr sz="1200">
              <a:solidFill>
                <a:srgbClr val="000000"/>
              </a:solidFill>
              <a:latin typeface="Courier New"/>
              <a:ea typeface="Courier New"/>
              <a:cs typeface="Courier New"/>
              <a:sym typeface="Courier New"/>
            </a:endParaRPr>
          </a:p>
          <a:p>
            <a:pPr lvl="0" rtl="0">
              <a:spcBef>
                <a:spcPts val="0"/>
              </a:spcBef>
              <a:buNone/>
            </a:pPr>
            <a:r>
              <a:t/>
            </a:r>
            <a:endParaRPr sz="1200">
              <a:solidFill>
                <a:srgbClr val="000000"/>
              </a:solidFill>
              <a:latin typeface="Courier New"/>
              <a:ea typeface="Courier New"/>
              <a:cs typeface="Courier New"/>
              <a:sym typeface="Courier New"/>
            </a:endParaRPr>
          </a:p>
          <a:p>
            <a:pPr lvl="0" rtl="0">
              <a:spcBef>
                <a:spcPts val="0"/>
              </a:spcBef>
              <a:buNone/>
            </a:pPr>
            <a:r>
              <a:t/>
            </a:r>
            <a:endParaRPr sz="1200">
              <a:solidFill>
                <a:srgbClr val="000000"/>
              </a:solidFill>
              <a:latin typeface="Courier New"/>
              <a:ea typeface="Courier New"/>
              <a:cs typeface="Courier New"/>
              <a:sym typeface="Courier New"/>
            </a:endParaRPr>
          </a:p>
          <a:p>
            <a:pPr lvl="0" rtl="0">
              <a:lnSpc>
                <a:spcPct val="100000"/>
              </a:lnSpc>
              <a:spcBef>
                <a:spcPts val="0"/>
              </a:spcBef>
              <a:spcAft>
                <a:spcPts val="0"/>
              </a:spcAft>
              <a:buNone/>
            </a:pPr>
            <a:r>
              <a:t/>
            </a:r>
            <a:endParaRPr sz="1200">
              <a:solidFill>
                <a:srgbClr val="000000"/>
              </a:solidFill>
              <a:latin typeface="Courier New"/>
              <a:ea typeface="Courier New"/>
              <a:cs typeface="Courier New"/>
              <a:sym typeface="Courier New"/>
            </a:endParaRPr>
          </a:p>
        </p:txBody>
      </p:sp>
      <p:sp>
        <p:nvSpPr>
          <p:cNvPr id="692" name="Shape 69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6" name="Shape 696"/>
        <p:cNvGrpSpPr/>
        <p:nvPr/>
      </p:nvGrpSpPr>
      <p:grpSpPr>
        <a:xfrm>
          <a:off x="0" y="0"/>
          <a:ext cx="0" cy="0"/>
          <a:chOff x="0" y="0"/>
          <a:chExt cx="0" cy="0"/>
        </a:xfrm>
      </p:grpSpPr>
      <p:sp>
        <p:nvSpPr>
          <p:cNvPr id="697" name="Shape 697"/>
          <p:cNvSpPr txBox="1"/>
          <p:nvPr>
            <p:ph type="title"/>
          </p:nvPr>
        </p:nvSpPr>
        <p:spPr>
          <a:xfrm>
            <a:off x="471900" y="738725"/>
            <a:ext cx="8222100" cy="767700"/>
          </a:xfrm>
          <a:prstGeom prst="rect">
            <a:avLst/>
          </a:prstGeom>
        </p:spPr>
        <p:txBody>
          <a:bodyPr anchorCtr="0" anchor="b" bIns="91425" lIns="91425" rIns="91425" wrap="square" tIns="91425">
            <a:noAutofit/>
          </a:bodyPr>
          <a:lstStyle/>
          <a:p>
            <a:pPr lvl="0" rtl="0">
              <a:spcBef>
                <a:spcPts val="0"/>
              </a:spcBef>
              <a:buNone/>
            </a:pPr>
            <a:r>
              <a:rPr lang="en"/>
              <a:t>ExternalInterface </a:t>
            </a:r>
            <a:r>
              <a:rPr lang="en"/>
              <a:t>Class</a:t>
            </a:r>
          </a:p>
        </p:txBody>
      </p:sp>
      <p:sp>
        <p:nvSpPr>
          <p:cNvPr id="698" name="Shape 698"/>
          <p:cNvSpPr txBox="1"/>
          <p:nvPr>
            <p:ph idx="1" type="body"/>
          </p:nvPr>
        </p:nvSpPr>
        <p:spPr>
          <a:xfrm>
            <a:off x="471900" y="1919075"/>
            <a:ext cx="3975000" cy="2710200"/>
          </a:xfrm>
          <a:prstGeom prst="rect">
            <a:avLst/>
          </a:prstGeom>
        </p:spPr>
        <p:txBody>
          <a:bodyPr anchorCtr="0" anchor="t" bIns="91425" lIns="91425" rIns="91425" wrap="square" tIns="91425">
            <a:noAutofit/>
          </a:bodyPr>
          <a:lstStyle/>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SIAS.cpp = ExternalInterface.h</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class</a:t>
            </a:r>
            <a:r>
              <a:rPr lang="en" sz="1200">
                <a:solidFill>
                  <a:srgbClr val="000000"/>
                </a:solidFill>
                <a:latin typeface="Courier New"/>
                <a:ea typeface="Courier New"/>
                <a:cs typeface="Courier New"/>
                <a:sym typeface="Courier New"/>
              </a:rPr>
              <a:t> </a:t>
            </a:r>
            <a:r>
              <a:rPr b="0" lang="en" sz="1200">
                <a:solidFill>
                  <a:srgbClr val="000000"/>
                </a:solidFill>
              </a:rPr>
              <a:t>ExternalInterface</a:t>
            </a:r>
            <a:r>
              <a:rPr lang="en" sz="1200">
                <a:solidFill>
                  <a:srgbClr val="000000"/>
                </a:solidFill>
                <a:latin typeface="Courier New"/>
                <a:ea typeface="Courier New"/>
                <a:cs typeface="Courier New"/>
                <a:sym typeface="Courier New"/>
              </a:rPr>
              <a:t>{</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r>
              <a:rPr b="1" lang="en" sz="1200">
                <a:solidFill>
                  <a:srgbClr val="000000"/>
                </a:solidFill>
                <a:latin typeface="Courier New"/>
                <a:ea typeface="Courier New"/>
                <a:cs typeface="Courier New"/>
                <a:sym typeface="Courier New"/>
              </a:rPr>
              <a:t>public:</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void </a:t>
            </a:r>
            <a:r>
              <a:rPr b="0" lang="en" sz="1200">
                <a:solidFill>
                  <a:srgbClr val="000000"/>
                </a:solidFill>
              </a:rPr>
              <a:t>generateTS_information()</a:t>
            </a:r>
            <a:r>
              <a:rPr lang="en" sz="1200">
                <a:solidFill>
                  <a:srgbClr val="000000"/>
                </a:solidFill>
                <a:latin typeface="Courier New"/>
                <a:ea typeface="Courier New"/>
                <a:cs typeface="Courier New"/>
                <a:sym typeface="Courier New"/>
              </a:rPr>
              <a:t>;</a:t>
            </a:r>
          </a:p>
          <a:p>
            <a:pPr indent="457200" lvl="0" marL="457200" rtl="0">
              <a:spcBef>
                <a:spcPts val="0"/>
              </a:spcBef>
              <a:buNone/>
            </a:pPr>
            <a:r>
              <a:rPr lang="en" sz="1200">
                <a:solidFill>
                  <a:srgbClr val="000000"/>
                </a:solidFill>
                <a:latin typeface="Courier New"/>
                <a:ea typeface="Courier New"/>
                <a:cs typeface="Courier New"/>
                <a:sym typeface="Courier New"/>
              </a:rPr>
              <a:t>void </a:t>
            </a:r>
            <a:r>
              <a:rPr b="0" lang="en" sz="1200">
                <a:solidFill>
                  <a:srgbClr val="000000"/>
                </a:solidFill>
              </a:rPr>
              <a:t>generateRS_information();</a:t>
            </a:r>
          </a:p>
          <a:p>
            <a:pPr lvl="0" rtl="0">
              <a:spcBef>
                <a:spcPts val="0"/>
              </a:spcBef>
              <a:buNone/>
            </a:pPr>
            <a:r>
              <a:rPr lang="en" sz="1200">
                <a:solidFill>
                  <a:srgbClr val="000000"/>
                </a:solidFill>
                <a:latin typeface="Courier New"/>
                <a:ea typeface="Courier New"/>
                <a:cs typeface="Courier New"/>
                <a:sym typeface="Courier New"/>
              </a:rPr>
              <a:t>		void </a:t>
            </a:r>
            <a:r>
              <a:rPr b="0" lang="en" sz="1200">
                <a:solidFill>
                  <a:srgbClr val="000000"/>
                </a:solidFill>
              </a:rPr>
              <a:t>generateFAS_information();</a:t>
            </a:r>
          </a:p>
          <a:p>
            <a:pPr lvl="0" rtl="0">
              <a:spcBef>
                <a:spcPts val="0"/>
              </a:spcBef>
              <a:buNone/>
            </a:pPr>
            <a:r>
              <a:rPr lang="en" sz="1200">
                <a:solidFill>
                  <a:srgbClr val="000000"/>
                </a:solidFill>
                <a:latin typeface="Courier New"/>
                <a:ea typeface="Courier New"/>
                <a:cs typeface="Courier New"/>
                <a:sym typeface="Courier New"/>
              </a:rPr>
              <a:t>		void </a:t>
            </a:r>
            <a:r>
              <a:rPr b="0" lang="en" sz="1200">
                <a:solidFill>
                  <a:srgbClr val="000000"/>
                </a:solidFill>
              </a:rPr>
              <a:t>generateUES_information();</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		</a:t>
            </a:r>
          </a:p>
          <a:p>
            <a:pPr lvl="0" rtl="0">
              <a:lnSpc>
                <a:spcPct val="100000"/>
              </a:lnSpc>
              <a:spcBef>
                <a:spcPts val="0"/>
              </a:spcBef>
              <a:spcAft>
                <a:spcPts val="0"/>
              </a:spcAft>
              <a:buNone/>
            </a:pPr>
            <a:r>
              <a:t/>
            </a:r>
            <a:endParaRPr b="1" sz="1200">
              <a:solidFill>
                <a:srgbClr val="000000"/>
              </a:solidFill>
              <a:latin typeface="Courier New"/>
              <a:ea typeface="Courier New"/>
              <a:cs typeface="Courier New"/>
              <a:sym typeface="Courier New"/>
            </a:endParaRP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private:</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a:t>
            </a:r>
            <a:r>
              <a:rPr lang="en" sz="1200">
                <a:solidFill>
                  <a:srgbClr val="000000"/>
                </a:solidFill>
                <a:latin typeface="Courier New"/>
                <a:ea typeface="Courier New"/>
                <a:cs typeface="Courier New"/>
                <a:sym typeface="Courier New"/>
              </a:rPr>
              <a:t> </a:t>
            </a:r>
            <a:r>
              <a:rPr b="0" lang="en">
                <a:solidFill>
                  <a:srgbClr val="000000"/>
                </a:solidFill>
              </a:rPr>
              <a:t>E</a:t>
            </a:r>
            <a:r>
              <a:rPr b="0" lang="en" sz="1200">
                <a:solidFill>
                  <a:srgbClr val="000000"/>
                </a:solidFill>
              </a:rPr>
              <a:t>mployee_information;</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b="0" lang="en">
                <a:solidFill>
                  <a:srgbClr val="000000"/>
                </a:solidFill>
              </a:rPr>
              <a:t>R</a:t>
            </a:r>
            <a:r>
              <a:rPr b="0" lang="en" sz="1200">
                <a:solidFill>
                  <a:srgbClr val="000000"/>
                </a:solidFill>
              </a:rPr>
              <a:t>egistration_inforation;</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b="0" lang="en" sz="1200">
                <a:solidFill>
                  <a:srgbClr val="000000"/>
                </a:solidFill>
              </a:rPr>
              <a:t>Financial_information;</a:t>
            </a:r>
          </a:p>
          <a:p>
            <a:pPr lvl="0" rtl="0">
              <a:lnSpc>
                <a:spcPct val="100000"/>
              </a:lnSpc>
              <a:spcBef>
                <a:spcPts val="0"/>
              </a:spcBef>
              <a:spcAft>
                <a:spcPts val="0"/>
              </a:spcAft>
              <a:buNone/>
            </a:pPr>
            <a:r>
              <a:rPr b="1" lang="en" sz="1200">
                <a:solidFill>
                  <a:srgbClr val="000000"/>
                </a:solidFill>
                <a:latin typeface="Courier New"/>
                <a:ea typeface="Courier New"/>
                <a:cs typeface="Courier New"/>
                <a:sym typeface="Courier New"/>
              </a:rPr>
              <a:t>		string </a:t>
            </a:r>
            <a:r>
              <a:rPr b="0" lang="en">
                <a:solidFill>
                  <a:srgbClr val="000000"/>
                </a:solidFill>
              </a:rPr>
              <a:t>T</a:t>
            </a:r>
            <a:r>
              <a:rPr b="0" lang="en" sz="1200">
                <a:solidFill>
                  <a:srgbClr val="000000"/>
                </a:solidFill>
              </a:rPr>
              <a:t>rnascript_information;</a:t>
            </a:r>
          </a:p>
          <a:p>
            <a:pPr lvl="0" rtl="0">
              <a:lnSpc>
                <a:spcPct val="100000"/>
              </a:lnSpc>
              <a:spcBef>
                <a:spcPts val="0"/>
              </a:spcBef>
              <a:spcAft>
                <a:spcPts val="0"/>
              </a:spcAft>
              <a:buNone/>
            </a:pPr>
            <a:r>
              <a:rPr lang="en" sz="1200">
                <a:solidFill>
                  <a:srgbClr val="000000"/>
                </a:solidFill>
                <a:latin typeface="Courier New"/>
                <a:ea typeface="Courier New"/>
                <a:cs typeface="Courier New"/>
                <a:sym typeface="Courier New"/>
              </a:rPr>
              <a:t>};</a:t>
            </a:r>
          </a:p>
        </p:txBody>
      </p:sp>
      <p:sp>
        <p:nvSpPr>
          <p:cNvPr id="699" name="Shape 699"/>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pic>
        <p:nvPicPr>
          <p:cNvPr id="109" name="Shape 109"/>
          <p:cNvPicPr preferRelativeResize="0"/>
          <p:nvPr/>
        </p:nvPicPr>
        <p:blipFill>
          <a:blip r:embed="rId3">
            <a:alphaModFix/>
          </a:blip>
          <a:stretch>
            <a:fillRect/>
          </a:stretch>
        </p:blipFill>
        <p:spPr>
          <a:xfrm>
            <a:off x="152400" y="0"/>
            <a:ext cx="8682420" cy="4991100"/>
          </a:xfrm>
          <a:prstGeom prst="rect">
            <a:avLst/>
          </a:prstGeom>
          <a:noFill/>
          <a:ln>
            <a:noFill/>
          </a:ln>
        </p:spPr>
      </p:pic>
      <p:sp>
        <p:nvSpPr>
          <p:cNvPr id="110" name="Shape 110"/>
          <p:cNvSpPr txBox="1"/>
          <p:nvPr/>
        </p:nvSpPr>
        <p:spPr>
          <a:xfrm>
            <a:off x="274400" y="193650"/>
            <a:ext cx="1665600" cy="11934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111" name="Shape 11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112" name="Shape 112"/>
          <p:cNvSpPr txBox="1"/>
          <p:nvPr/>
        </p:nvSpPr>
        <p:spPr>
          <a:xfrm>
            <a:off x="3108675" y="1119700"/>
            <a:ext cx="1154700" cy="478200"/>
          </a:xfrm>
          <a:prstGeom prst="rect">
            <a:avLst/>
          </a:prstGeom>
          <a:noFill/>
          <a:ln>
            <a:noFill/>
          </a:ln>
        </p:spPr>
        <p:txBody>
          <a:bodyPr anchorCtr="0" anchor="t" bIns="91425" lIns="91425" rIns="91425" wrap="square" tIns="91425">
            <a:noAutofit/>
          </a:bodyPr>
          <a:lstStyle/>
          <a:p>
            <a:pPr lvl="0">
              <a:spcBef>
                <a:spcPts val="0"/>
              </a:spcBef>
              <a:buNone/>
            </a:pPr>
            <a:r>
              <a:rPr lang="en" sz="1000"/>
              <a:t>&lt;&lt;include&gt;&gt;</a:t>
            </a:r>
          </a:p>
        </p:txBody>
      </p:sp>
      <p:sp>
        <p:nvSpPr>
          <p:cNvPr id="113" name="Shape 113"/>
          <p:cNvSpPr txBox="1"/>
          <p:nvPr/>
        </p:nvSpPr>
        <p:spPr>
          <a:xfrm>
            <a:off x="5110075" y="406675"/>
            <a:ext cx="920700" cy="1713600"/>
          </a:xfrm>
          <a:prstGeom prst="rect">
            <a:avLst/>
          </a:prstGeom>
          <a:noFill/>
          <a:ln>
            <a:noFill/>
          </a:ln>
        </p:spPr>
        <p:txBody>
          <a:bodyPr anchorCtr="0" anchor="ctr" bIns="91425" lIns="91425" rIns="91425" wrap="square" tIns="91425">
            <a:noAutofit/>
          </a:bodyPr>
          <a:lstStyle/>
          <a:p>
            <a:pPr lvl="0" rtl="0">
              <a:spcBef>
                <a:spcPts val="0"/>
              </a:spcBef>
              <a:buNone/>
            </a:pPr>
            <a:r>
              <a:rPr lang="en" sz="1000"/>
              <a:t>&lt;&lt;include&gt;&gt;</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Shape 118"/>
          <p:cNvSpPr txBox="1"/>
          <p:nvPr>
            <p:ph type="title"/>
          </p:nvPr>
        </p:nvSpPr>
        <p:spPr>
          <a:xfrm>
            <a:off x="98250" y="16350"/>
            <a:ext cx="8826600" cy="602700"/>
          </a:xfrm>
          <a:prstGeom prst="rect">
            <a:avLst/>
          </a:prstGeom>
        </p:spPr>
        <p:txBody>
          <a:bodyPr anchorCtr="0" anchor="ctr" bIns="91425" lIns="91425" rIns="91425" wrap="square" tIns="91425">
            <a:noAutofit/>
          </a:bodyPr>
          <a:lstStyle/>
          <a:p>
            <a:pPr lvl="0" rtl="0">
              <a:spcBef>
                <a:spcPts val="500"/>
              </a:spcBef>
              <a:buNone/>
            </a:pPr>
            <a:r>
              <a:rPr b="1" lang="en">
                <a:solidFill>
                  <a:srgbClr val="FFFFFF"/>
                </a:solidFill>
                <a:latin typeface="Times New Roman"/>
                <a:ea typeface="Times New Roman"/>
                <a:cs typeface="Times New Roman"/>
                <a:sym typeface="Times New Roman"/>
              </a:rPr>
              <a:t>Authentication - Use Case Narrative</a:t>
            </a:r>
          </a:p>
        </p:txBody>
      </p:sp>
      <p:sp>
        <p:nvSpPr>
          <p:cNvPr id="119" name="Shape 119"/>
          <p:cNvSpPr txBox="1"/>
          <p:nvPr/>
        </p:nvSpPr>
        <p:spPr>
          <a:xfrm>
            <a:off x="281250" y="825825"/>
            <a:ext cx="8581500" cy="37611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Author: </a:t>
            </a:r>
            <a:r>
              <a:rPr lang="en" sz="1200">
                <a:latin typeface="Times New Roman"/>
                <a:ea typeface="Times New Roman"/>
                <a:cs typeface="Times New Roman"/>
                <a:sym typeface="Times New Roman"/>
              </a:rPr>
              <a:t>Malique Dowridge</a:t>
            </a:r>
            <a:r>
              <a:rPr b="1"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Jonathan David, Ahmed Ansari</a:t>
            </a:r>
          </a:p>
          <a:p>
            <a:pPr lvl="0" rtl="0">
              <a:lnSpc>
                <a:spcPct val="150000"/>
              </a:lnSpc>
              <a:spcBef>
                <a:spcPts val="500"/>
              </a:spcBef>
              <a:buNone/>
            </a:pPr>
            <a:r>
              <a:rPr b="1" lang="en" sz="1200">
                <a:latin typeface="Times New Roman"/>
                <a:ea typeface="Times New Roman"/>
                <a:cs typeface="Times New Roman"/>
                <a:sym typeface="Times New Roman"/>
              </a:rPr>
              <a:t>Last Update: </a:t>
            </a:r>
            <a:r>
              <a:rPr lang="en" sz="1200">
                <a:latin typeface="Times New Roman"/>
                <a:ea typeface="Times New Roman"/>
                <a:cs typeface="Times New Roman"/>
                <a:sym typeface="Times New Roman"/>
              </a:rPr>
              <a:t>05/04/17</a:t>
            </a:r>
          </a:p>
          <a:p>
            <a:pPr lvl="0" rtl="0">
              <a:lnSpc>
                <a:spcPct val="150000"/>
              </a:lnSpc>
              <a:spcBef>
                <a:spcPts val="500"/>
              </a:spcBef>
              <a:buNone/>
            </a:pPr>
            <a:r>
              <a:rPr b="1" lang="en" sz="1200">
                <a:latin typeface="Times New Roman"/>
                <a:ea typeface="Times New Roman"/>
                <a:cs typeface="Times New Roman"/>
                <a:sym typeface="Times New Roman"/>
              </a:rPr>
              <a:t>Pre-Conditions: </a:t>
            </a:r>
            <a:r>
              <a:rPr lang="en" sz="1200">
                <a:latin typeface="Times New Roman"/>
                <a:ea typeface="Times New Roman"/>
                <a:cs typeface="Times New Roman"/>
                <a:sym typeface="Times New Roman"/>
              </a:rPr>
              <a:t>The user must login to the system.</a:t>
            </a:r>
          </a:p>
          <a:p>
            <a:pPr lvl="0" rtl="0">
              <a:lnSpc>
                <a:spcPct val="150000"/>
              </a:lnSpc>
              <a:spcBef>
                <a:spcPts val="500"/>
              </a:spcBef>
              <a:buNone/>
            </a:pPr>
            <a:r>
              <a:rPr b="1" lang="en" sz="1200">
                <a:latin typeface="Times New Roman"/>
                <a:ea typeface="Times New Roman"/>
                <a:cs typeface="Times New Roman"/>
                <a:sym typeface="Times New Roman"/>
              </a:rPr>
              <a:t>Initialization:</a:t>
            </a:r>
            <a:r>
              <a:rPr lang="en" sz="1200">
                <a:latin typeface="Times New Roman"/>
                <a:ea typeface="Times New Roman"/>
                <a:cs typeface="Times New Roman"/>
                <a:sym typeface="Times New Roman"/>
              </a:rPr>
              <a:t> attempt to access private information</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An admin manually inputs a username based upon the first three letters of users first and last name (John Smith = johsmi). If there are multiple people with the same user name, then SIAS checks and adds a digit (johsmi1)</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During first login, user sets a password and inputs it again to make sure there are no typos.</a:t>
            </a:r>
          </a:p>
          <a:p>
            <a:pPr indent="-304800" lvl="1" marL="9144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If both passwords match: username and password are stored in the system.</a:t>
            </a:r>
          </a:p>
          <a:p>
            <a:pPr indent="-304800" lvl="1" marL="9144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If passwords don’t match: system asks the user to input both passwords again.</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Upon login attempt, the system checks the username and password.</a:t>
            </a:r>
          </a:p>
          <a:p>
            <a:pPr indent="-304800" lvl="1" marL="9144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If the password is incorrect after three attempts, the user will be locked out for an hour.</a:t>
            </a:r>
          </a:p>
          <a:p>
            <a:pPr indent="-304800" lvl="2" marL="1371600" rtl="0">
              <a:lnSpc>
                <a:spcPct val="150000"/>
              </a:lnSpc>
              <a:spcBef>
                <a:spcPts val="0"/>
              </a:spcBef>
              <a:buClr>
                <a:srgbClr val="595959"/>
              </a:buClr>
              <a:buSzPct val="100000"/>
              <a:buFont typeface="Times New Roman"/>
              <a:buChar char="■"/>
            </a:pPr>
            <a:r>
              <a:rPr lang="en" sz="1200">
                <a:latin typeface="Times New Roman"/>
                <a:ea typeface="Times New Roman"/>
                <a:cs typeface="Times New Roman"/>
                <a:sym typeface="Times New Roman"/>
              </a:rPr>
              <a:t>A prompt with option “forgot password” is displayed that requires a social security number to reset the password..</a:t>
            </a:r>
          </a:p>
        </p:txBody>
      </p:sp>
      <p:sp>
        <p:nvSpPr>
          <p:cNvPr id="120" name="Shape 12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Shape 125"/>
          <p:cNvSpPr txBox="1"/>
          <p:nvPr>
            <p:ph type="title"/>
          </p:nvPr>
        </p:nvSpPr>
        <p:spPr>
          <a:xfrm>
            <a:off x="98250" y="16350"/>
            <a:ext cx="8826600" cy="602700"/>
          </a:xfrm>
          <a:prstGeom prst="rect">
            <a:avLst/>
          </a:prstGeom>
        </p:spPr>
        <p:txBody>
          <a:bodyPr anchorCtr="0" anchor="ctr" bIns="91425" lIns="91425" rIns="91425" wrap="square" tIns="91425">
            <a:noAutofit/>
          </a:bodyPr>
          <a:lstStyle/>
          <a:p>
            <a:pPr lvl="0" rtl="0">
              <a:spcBef>
                <a:spcPts val="500"/>
              </a:spcBef>
              <a:buNone/>
            </a:pPr>
            <a:r>
              <a:rPr b="1" lang="en">
                <a:solidFill>
                  <a:srgbClr val="FFFFFF"/>
                </a:solidFill>
                <a:latin typeface="Times New Roman"/>
                <a:ea typeface="Times New Roman"/>
                <a:cs typeface="Times New Roman"/>
                <a:sym typeface="Times New Roman"/>
              </a:rPr>
              <a:t>Authentication - Use Case Narrative (cont)</a:t>
            </a:r>
          </a:p>
        </p:txBody>
      </p:sp>
      <p:sp>
        <p:nvSpPr>
          <p:cNvPr id="126" name="Shape 126"/>
          <p:cNvSpPr txBox="1"/>
          <p:nvPr/>
        </p:nvSpPr>
        <p:spPr>
          <a:xfrm>
            <a:off x="197475" y="736050"/>
            <a:ext cx="8826600" cy="4165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Dialog (cont):</a:t>
            </a:r>
          </a:p>
          <a:p>
            <a:pPr indent="-304800" lvl="0" marL="457200" rtl="0">
              <a:lnSpc>
                <a:spcPct val="150000"/>
              </a:lnSpc>
              <a:spcBef>
                <a:spcPts val="500"/>
              </a:spcBef>
              <a:spcAft>
                <a:spcPts val="0"/>
              </a:spcAft>
              <a:buSzPct val="100000"/>
              <a:buFont typeface="Times New Roman"/>
              <a:buChar char="●"/>
            </a:pPr>
            <a:r>
              <a:rPr lang="en" sz="1200">
                <a:latin typeface="Times New Roman"/>
                <a:ea typeface="Times New Roman"/>
                <a:cs typeface="Times New Roman"/>
                <a:sym typeface="Times New Roman"/>
              </a:rPr>
              <a:t>Every user profile displays an option to change the password upon login request, then SIAS sets and updates the password.</a:t>
            </a:r>
          </a:p>
          <a:p>
            <a:pPr indent="-304800" lvl="0" marL="457200" rtl="0">
              <a:lnSpc>
                <a:spcPct val="150000"/>
              </a:lnSpc>
              <a:spcBef>
                <a:spcPts val="500"/>
              </a:spcBef>
              <a:buSzPct val="100000"/>
              <a:buFont typeface="Times New Roman"/>
              <a:buChar char="●"/>
            </a:pPr>
            <a:r>
              <a:rPr lang="en" sz="1200">
                <a:latin typeface="Times New Roman"/>
                <a:ea typeface="Times New Roman"/>
                <a:cs typeface="Times New Roman"/>
                <a:sym typeface="Times New Roman"/>
              </a:rPr>
              <a:t>The system only displays information the user has privileges for.</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Faculty will be able to see the View Statistics and Access Information .</a:t>
            </a:r>
          </a:p>
          <a:p>
            <a:pPr indent="-304800" lvl="0" marL="457200" rtl="0">
              <a:lnSpc>
                <a:spcPct val="150000"/>
              </a:lnSpc>
              <a:spcBef>
                <a:spcPts val="500"/>
              </a:spcBef>
              <a:buClr>
                <a:srgbClr val="000000"/>
              </a:buClr>
              <a:buSzPct val="100000"/>
              <a:buFont typeface="Times New Roman"/>
              <a:buChar char="●"/>
            </a:pPr>
            <a:r>
              <a:rPr lang="en" sz="1200">
                <a:latin typeface="Times New Roman"/>
                <a:ea typeface="Times New Roman"/>
                <a:cs typeface="Times New Roman"/>
                <a:sym typeface="Times New Roman"/>
              </a:rPr>
              <a:t>Admins can view Generate Statistics and Input and Modify Student Information.</a:t>
            </a:r>
          </a:p>
          <a:p>
            <a:pPr lvl="0" rtl="0">
              <a:lnSpc>
                <a:spcPct val="150000"/>
              </a:lnSpc>
              <a:spcBef>
                <a:spcPts val="600"/>
              </a:spcBef>
              <a:buNone/>
            </a:pPr>
            <a:r>
              <a:rPr b="1" lang="en" sz="1200">
                <a:latin typeface="Times New Roman"/>
                <a:ea typeface="Times New Roman"/>
                <a:cs typeface="Times New Roman"/>
                <a:sym typeface="Times New Roman"/>
              </a:rPr>
              <a:t>Termination: </a:t>
            </a:r>
            <a:r>
              <a:rPr lang="en" sz="1200">
                <a:latin typeface="Times New Roman"/>
                <a:ea typeface="Times New Roman"/>
                <a:cs typeface="Times New Roman"/>
                <a:sym typeface="Times New Roman"/>
              </a:rPr>
              <a:t>Terminates after certain amount of login attempts or after user is finished using the program.</a:t>
            </a:r>
          </a:p>
          <a:p>
            <a:pPr lvl="0" rtl="0">
              <a:lnSpc>
                <a:spcPct val="150000"/>
              </a:lnSpc>
              <a:spcBef>
                <a:spcPts val="600"/>
              </a:spcBef>
              <a:buNone/>
            </a:pPr>
            <a:r>
              <a:rPr b="1" lang="en" sz="1200">
                <a:latin typeface="Times New Roman"/>
                <a:ea typeface="Times New Roman"/>
                <a:cs typeface="Times New Roman"/>
                <a:sym typeface="Times New Roman"/>
              </a:rPr>
              <a:t>Post-conditions:</a:t>
            </a:r>
          </a:p>
          <a:p>
            <a:pPr indent="-304800" lvl="0" marL="457200" rtl="0">
              <a:lnSpc>
                <a:spcPct val="150000"/>
              </a:lnSpc>
              <a:spcBef>
                <a:spcPts val="600"/>
              </a:spcBef>
              <a:buClr>
                <a:srgbClr val="000000"/>
              </a:buClr>
              <a:buSzPct val="100000"/>
              <a:buFont typeface="Times New Roman"/>
              <a:buChar char="●"/>
            </a:pPr>
            <a:r>
              <a:rPr lang="en" sz="1200">
                <a:latin typeface="Times New Roman"/>
                <a:ea typeface="Times New Roman"/>
                <a:cs typeface="Times New Roman"/>
                <a:sym typeface="Times New Roman"/>
              </a:rPr>
              <a:t>For first time users, password is set. </a:t>
            </a:r>
          </a:p>
          <a:p>
            <a:pPr indent="-304800" lvl="0" marL="457200" rtl="0">
              <a:lnSpc>
                <a:spcPct val="150000"/>
              </a:lnSpc>
              <a:spcBef>
                <a:spcPts val="600"/>
              </a:spcBef>
              <a:buClr>
                <a:srgbClr val="000000"/>
              </a:buClr>
              <a:buSzPct val="100000"/>
              <a:buFont typeface="Times New Roman"/>
              <a:buChar char="●"/>
            </a:pPr>
            <a:r>
              <a:rPr lang="en" sz="1200">
                <a:latin typeface="Times New Roman"/>
                <a:ea typeface="Times New Roman"/>
                <a:cs typeface="Times New Roman"/>
                <a:sym typeface="Times New Roman"/>
              </a:rPr>
              <a:t>Users gains access to the SIAS system after authentication or access is denied and the user must re-enter the username and password into the system to login.</a:t>
            </a:r>
          </a:p>
          <a:p>
            <a:pPr indent="-304800" lvl="0" marL="457200" rtl="0">
              <a:lnSpc>
                <a:spcPct val="150000"/>
              </a:lnSpc>
              <a:spcBef>
                <a:spcPts val="600"/>
              </a:spcBef>
              <a:buClr>
                <a:srgbClr val="000000"/>
              </a:buClr>
              <a:buSzPct val="100000"/>
              <a:buFont typeface="Times New Roman"/>
              <a:buChar char="●"/>
            </a:pPr>
            <a:r>
              <a:rPr lang="en" sz="1200">
                <a:latin typeface="Times New Roman"/>
                <a:ea typeface="Times New Roman"/>
                <a:cs typeface="Times New Roman"/>
                <a:sym typeface="Times New Roman"/>
              </a:rPr>
              <a:t>Option to change password.</a:t>
            </a:r>
          </a:p>
          <a:p>
            <a:pPr lvl="0">
              <a:lnSpc>
                <a:spcPct val="150000"/>
              </a:lnSpc>
              <a:spcBef>
                <a:spcPts val="0"/>
              </a:spcBef>
              <a:buNone/>
            </a:pPr>
            <a:r>
              <a:t/>
            </a:r>
            <a:endParaRPr sz="1200"/>
          </a:p>
        </p:txBody>
      </p:sp>
      <p:sp>
        <p:nvSpPr>
          <p:cNvPr id="127" name="Shape 12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Shape 132"/>
          <p:cNvSpPr txBox="1"/>
          <p:nvPr>
            <p:ph type="title"/>
          </p:nvPr>
        </p:nvSpPr>
        <p:spPr>
          <a:xfrm>
            <a:off x="98250" y="45400"/>
            <a:ext cx="8826600" cy="573600"/>
          </a:xfrm>
          <a:prstGeom prst="rect">
            <a:avLst/>
          </a:prstGeom>
        </p:spPr>
        <p:txBody>
          <a:bodyPr anchorCtr="0" anchor="ctr" bIns="91425" lIns="91425" rIns="91425" wrap="square" tIns="91425">
            <a:noAutofit/>
          </a:bodyPr>
          <a:lstStyle/>
          <a:p>
            <a:pPr lvl="0" rtl="0">
              <a:lnSpc>
                <a:spcPct val="100000"/>
              </a:lnSpc>
              <a:spcBef>
                <a:spcPts val="500"/>
              </a:spcBef>
              <a:buNone/>
            </a:pPr>
            <a:r>
              <a:rPr b="1" lang="en">
                <a:solidFill>
                  <a:srgbClr val="FFFFFF"/>
                </a:solidFill>
                <a:latin typeface="Times New Roman"/>
                <a:ea typeface="Times New Roman"/>
                <a:cs typeface="Times New Roman"/>
                <a:sym typeface="Times New Roman"/>
              </a:rPr>
              <a:t>Administrator</a:t>
            </a:r>
            <a:r>
              <a:rPr b="1" lang="en">
                <a:solidFill>
                  <a:srgbClr val="FFFFFF"/>
                </a:solidFill>
                <a:latin typeface="Times New Roman"/>
                <a:ea typeface="Times New Roman"/>
                <a:cs typeface="Times New Roman"/>
                <a:sym typeface="Times New Roman"/>
              </a:rPr>
              <a:t> - Use Case Narrative</a:t>
            </a:r>
          </a:p>
        </p:txBody>
      </p:sp>
      <p:sp>
        <p:nvSpPr>
          <p:cNvPr id="133" name="Shape 133"/>
          <p:cNvSpPr txBox="1"/>
          <p:nvPr/>
        </p:nvSpPr>
        <p:spPr>
          <a:xfrm>
            <a:off x="1830625" y="1154375"/>
            <a:ext cx="3934500" cy="4590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134" name="Shape 134"/>
          <p:cNvSpPr txBox="1"/>
          <p:nvPr/>
        </p:nvSpPr>
        <p:spPr>
          <a:xfrm>
            <a:off x="302250" y="687375"/>
            <a:ext cx="8418600" cy="3037200"/>
          </a:xfrm>
          <a:prstGeom prst="rect">
            <a:avLst/>
          </a:prstGeom>
          <a:noFill/>
          <a:ln>
            <a:noFill/>
          </a:ln>
        </p:spPr>
        <p:txBody>
          <a:bodyPr anchorCtr="0" anchor="t" bIns="91425" lIns="91425" rIns="91425" wrap="square" tIns="91425">
            <a:noAutofit/>
          </a:bodyPr>
          <a:lstStyle/>
          <a:p>
            <a:pPr lvl="0" rtl="0">
              <a:lnSpc>
                <a:spcPct val="150000"/>
              </a:lnSpc>
              <a:spcBef>
                <a:spcPts val="500"/>
              </a:spcBef>
              <a:buNone/>
            </a:pPr>
            <a:r>
              <a:rPr b="1" lang="en" sz="1200">
                <a:latin typeface="Times New Roman"/>
                <a:ea typeface="Times New Roman"/>
                <a:cs typeface="Times New Roman"/>
                <a:sym typeface="Times New Roman"/>
              </a:rPr>
              <a:t>Author: </a:t>
            </a:r>
            <a:r>
              <a:rPr lang="en" sz="1200">
                <a:latin typeface="Times New Roman"/>
                <a:ea typeface="Times New Roman"/>
                <a:cs typeface="Times New Roman"/>
                <a:sym typeface="Times New Roman"/>
              </a:rPr>
              <a:t>Malique Dowridge</a:t>
            </a:r>
            <a:r>
              <a:rPr b="1"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Jonathan David, Ahmed Ansari</a:t>
            </a:r>
          </a:p>
          <a:p>
            <a:pPr lvl="0" rtl="0">
              <a:lnSpc>
                <a:spcPct val="150000"/>
              </a:lnSpc>
              <a:spcBef>
                <a:spcPts val="500"/>
              </a:spcBef>
              <a:buNone/>
            </a:pPr>
            <a:r>
              <a:rPr b="1" lang="en" sz="1200">
                <a:latin typeface="Times New Roman"/>
                <a:ea typeface="Times New Roman"/>
                <a:cs typeface="Times New Roman"/>
                <a:sym typeface="Times New Roman"/>
              </a:rPr>
              <a:t>Last Update: </a:t>
            </a:r>
            <a:r>
              <a:rPr lang="en" sz="1200">
                <a:latin typeface="Times New Roman"/>
                <a:ea typeface="Times New Roman"/>
                <a:cs typeface="Times New Roman"/>
                <a:sym typeface="Times New Roman"/>
              </a:rPr>
              <a:t>05/04/17</a:t>
            </a:r>
          </a:p>
          <a:p>
            <a:pPr lvl="0" rtl="0">
              <a:lnSpc>
                <a:spcPct val="150000"/>
              </a:lnSpc>
              <a:spcBef>
                <a:spcPts val="500"/>
              </a:spcBef>
              <a:buNone/>
            </a:pPr>
            <a:r>
              <a:rPr b="1" lang="en" sz="1200">
                <a:latin typeface="Times New Roman"/>
                <a:ea typeface="Times New Roman"/>
                <a:cs typeface="Times New Roman"/>
                <a:sym typeface="Times New Roman"/>
              </a:rPr>
              <a:t>Pre-Conditions: </a:t>
            </a:r>
            <a:r>
              <a:rPr lang="en" sz="1200">
                <a:latin typeface="Times New Roman"/>
                <a:ea typeface="Times New Roman"/>
                <a:cs typeface="Times New Roman"/>
                <a:sym typeface="Times New Roman"/>
              </a:rPr>
              <a:t>The username and password of an administrator must be entered.</a:t>
            </a:r>
          </a:p>
          <a:p>
            <a:pPr lvl="0" rtl="0">
              <a:lnSpc>
                <a:spcPct val="150000"/>
              </a:lnSpc>
              <a:spcBef>
                <a:spcPts val="500"/>
              </a:spcBef>
              <a:buNone/>
            </a:pPr>
            <a:r>
              <a:rPr b="1" lang="en" sz="1200">
                <a:latin typeface="Times New Roman"/>
                <a:ea typeface="Times New Roman"/>
                <a:cs typeface="Times New Roman"/>
                <a:sym typeface="Times New Roman"/>
              </a:rPr>
              <a:t>Initialization: </a:t>
            </a:r>
            <a:r>
              <a:rPr lang="en" sz="1200">
                <a:latin typeface="Times New Roman"/>
                <a:ea typeface="Times New Roman"/>
                <a:cs typeface="Times New Roman"/>
                <a:sym typeface="Times New Roman"/>
              </a:rPr>
              <a:t>Starts upon successful login as an administrator.</a:t>
            </a:r>
          </a:p>
          <a:p>
            <a:pPr lvl="0" rtl="0">
              <a:lnSpc>
                <a:spcPct val="150000"/>
              </a:lnSpc>
              <a:spcBef>
                <a:spcPts val="500"/>
              </a:spcBef>
              <a:buNone/>
            </a:pPr>
            <a:r>
              <a:rPr b="1" lang="en" sz="1200">
                <a:latin typeface="Times New Roman"/>
                <a:ea typeface="Times New Roman"/>
                <a:cs typeface="Times New Roman"/>
                <a:sym typeface="Times New Roman"/>
              </a:rPr>
              <a:t>Dialog: </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The user must login with the correct credentials to be granted access to the administrator class.</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The user can either go to “InputandModifyStudentInformation” or “GenerateStatistics” from the menu.</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After using one of the two operations from the menu, it returns to the administrator menu.</a:t>
            </a:r>
          </a:p>
          <a:p>
            <a:pPr indent="-304800" lvl="0" marL="457200" rtl="0">
              <a:lnSpc>
                <a:spcPct val="150000"/>
              </a:lnSpc>
              <a:spcBef>
                <a:spcPts val="0"/>
              </a:spcBef>
              <a:buSzPct val="100000"/>
              <a:buFont typeface="Times New Roman"/>
              <a:buChar char="●"/>
            </a:pPr>
            <a:r>
              <a:rPr lang="en" sz="1200">
                <a:latin typeface="Times New Roman"/>
                <a:ea typeface="Times New Roman"/>
                <a:cs typeface="Times New Roman"/>
                <a:sym typeface="Times New Roman"/>
              </a:rPr>
              <a:t>The user can then choose one of the functions from the menu again or exit the system.</a:t>
            </a:r>
          </a:p>
          <a:p>
            <a:pPr lvl="0" rtl="0">
              <a:lnSpc>
                <a:spcPct val="150000"/>
              </a:lnSpc>
              <a:spcBef>
                <a:spcPts val="500"/>
              </a:spcBef>
              <a:buNone/>
            </a:pPr>
            <a:r>
              <a:t/>
            </a:r>
            <a:endParaRPr sz="1200">
              <a:latin typeface="Times New Roman"/>
              <a:ea typeface="Times New Roman"/>
              <a:cs typeface="Times New Roman"/>
              <a:sym typeface="Times New Roman"/>
            </a:endParaRPr>
          </a:p>
          <a:p>
            <a:pPr lvl="0" rtl="0">
              <a:lnSpc>
                <a:spcPct val="150000"/>
              </a:lnSpc>
              <a:spcBef>
                <a:spcPts val="600"/>
              </a:spcBef>
              <a:buNone/>
            </a:pPr>
            <a:r>
              <a:rPr b="1" lang="en" sz="1200">
                <a:latin typeface="Times New Roman"/>
                <a:ea typeface="Times New Roman"/>
                <a:cs typeface="Times New Roman"/>
                <a:sym typeface="Times New Roman"/>
              </a:rPr>
              <a:t>Termination: </a:t>
            </a:r>
            <a:r>
              <a:rPr lang="en" sz="1200">
                <a:latin typeface="Times New Roman"/>
                <a:ea typeface="Times New Roman"/>
                <a:cs typeface="Times New Roman"/>
                <a:sym typeface="Times New Roman"/>
              </a:rPr>
              <a:t>User logs out.</a:t>
            </a:r>
          </a:p>
          <a:p>
            <a:pPr lvl="0" rtl="0">
              <a:lnSpc>
                <a:spcPct val="150000"/>
              </a:lnSpc>
              <a:spcBef>
                <a:spcPts val="600"/>
              </a:spcBef>
              <a:buNone/>
            </a:pPr>
            <a:r>
              <a:rPr b="1" lang="en" sz="1200">
                <a:latin typeface="Times New Roman"/>
                <a:ea typeface="Times New Roman"/>
                <a:cs typeface="Times New Roman"/>
                <a:sym typeface="Times New Roman"/>
              </a:rPr>
              <a:t>Post-conditions: </a:t>
            </a:r>
            <a:r>
              <a:rPr lang="en" sz="1200">
                <a:latin typeface="Times New Roman"/>
                <a:ea typeface="Times New Roman"/>
                <a:cs typeface="Times New Roman"/>
                <a:sym typeface="Times New Roman"/>
              </a:rPr>
              <a:t>User can generate statistics and input and modify student information.</a:t>
            </a:r>
          </a:p>
          <a:p>
            <a:pPr lvl="0" rtl="0">
              <a:lnSpc>
                <a:spcPct val="150000"/>
              </a:lnSpc>
              <a:spcBef>
                <a:spcPts val="0"/>
              </a:spcBef>
              <a:buNone/>
            </a:pPr>
            <a:r>
              <a:t/>
            </a:r>
            <a:endParaRPr sz="1200">
              <a:latin typeface="Times New Roman"/>
              <a:ea typeface="Times New Roman"/>
              <a:cs typeface="Times New Roman"/>
              <a:sym typeface="Times New Roman"/>
            </a:endParaRPr>
          </a:p>
        </p:txBody>
      </p:sp>
      <p:sp>
        <p:nvSpPr>
          <p:cNvPr id="135" name="Shape 135"/>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